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4"/>
  </p:notesMasterIdLst>
  <p:sldIdLst>
    <p:sldId id="256" r:id="rId2"/>
    <p:sldId id="257" r:id="rId3"/>
    <p:sldId id="267" r:id="rId4"/>
    <p:sldId id="268" r:id="rId5"/>
    <p:sldId id="258" r:id="rId6"/>
    <p:sldId id="270" r:id="rId7"/>
    <p:sldId id="261" r:id="rId8"/>
    <p:sldId id="262" r:id="rId9"/>
    <p:sldId id="259" r:id="rId10"/>
    <p:sldId id="260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FE21-DF00-4915-A374-C80AD1717204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FA7B7-6E3B-48A8-ABCE-48DAF7C1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FA7B7-6E3B-48A8-ABCE-48DAF7C130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FA7B7-6E3B-48A8-ABCE-48DAF7C130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0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5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9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9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1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BC4241-C30B-4498-A4C0-5117346442B3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118740-F71E-4626-8CA9-0512D3AA7D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37.png" Type="http://schemas.openxmlformats.org/officeDocument/2006/relationships/image"/><Relationship Id="rId2" Target="../media/image36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3.pn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2048210"/>
          </a:xfrm>
        </p:spPr>
        <p:txBody>
          <a:bodyPr/>
          <a:lstStyle/>
          <a:p>
            <a:pPr algn="r"/>
            <a:r>
              <a:rPr lang="fa-IR" dirty="0"/>
              <a:t>) به معنای اینتر زدن می باشد و ← </a:t>
            </a:r>
            <a:r>
              <a:rPr lang="fa-IR" dirty="0" smtClean="0"/>
              <a:t>نکته</a:t>
            </a:r>
            <a:r>
              <a:rPr lang="fa-IR" dirty="0"/>
              <a:t>: در این جزوه علامت فوق ( منظور از   همان وارد کردن عدد طول و عرض مورد نظر می باشد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5093" y="1288638"/>
            <a:ext cx="6722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 smtClean="0"/>
              <a:t>پاورپوینت </a:t>
            </a:r>
            <a:r>
              <a:rPr lang="en-US" sz="4000" dirty="0" err="1" smtClean="0"/>
              <a:t>autocad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969957" y="201897"/>
            <a:ext cx="231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به نام خدا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5941" y="3156822"/>
            <a:ext cx="216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گرداورنده : سارا رادمان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06" y="0"/>
            <a:ext cx="10058400" cy="1450757"/>
          </a:xfrm>
        </p:spPr>
        <p:txBody>
          <a:bodyPr>
            <a:normAutofit/>
          </a:bodyPr>
          <a:lstStyle/>
          <a:p>
            <a:pPr algn="r"/>
            <a:r>
              <a:rPr lang="fa-IR" sz="1800" dirty="0" smtClean="0"/>
              <a:t>شیوه اول : نقطه مبدا را مشخص و با ماوس طول وعرض مشخص می کنیم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1" y="360849"/>
            <a:ext cx="5975797" cy="3628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30811" y="286604"/>
            <a:ext cx="389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ترسیم مستطیل (</a:t>
            </a:r>
            <a:r>
              <a:rPr lang="en-US" dirty="0" smtClean="0"/>
              <a:t> :(rectangle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01505" y="1916225"/>
            <a:ext cx="5221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اگر بخواهیم خودمان به مستطیل اندازه بدهیم بدینگونه عمل می کنیم: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13938" y="2359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 ← انتخاب یک نقطه در صفحه @طول&lt;عرض ←</a:t>
            </a:r>
            <a:r>
              <a:rPr lang="en-US" dirty="0"/>
              <a:t>Rec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6107" y="3268847"/>
            <a:ext cx="5009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شیوه </a:t>
            </a:r>
            <a:r>
              <a:rPr lang="fa-IR" dirty="0" smtClean="0"/>
              <a:t>دوم : </a:t>
            </a:r>
            <a:r>
              <a:rPr lang="fa-IR" dirty="0"/>
              <a:t>برای ترسیم یک مستطیل با مساحت دلخواه بدینگونه عمل می کنیم</a:t>
            </a:r>
            <a:r>
              <a:rPr lang="fa-IR" dirty="0" smtClean="0"/>
              <a:t>:                                           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07218" y="3989423"/>
            <a:ext cx="602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fa-IR" dirty="0" smtClean="0"/>
              <a:t> یا</a:t>
            </a:r>
            <a:r>
              <a:rPr lang="en-US" dirty="0" smtClean="0"/>
              <a:t>W </a:t>
            </a:r>
            <a:r>
              <a:rPr lang="fa-IR" dirty="0"/>
              <a:t>عرض( ← مساحت موردنظر ←</a:t>
            </a:r>
            <a:r>
              <a:rPr lang="en-US" dirty="0"/>
              <a:t>A </a:t>
            </a:r>
            <a:r>
              <a:rPr lang="fa-IR" dirty="0"/>
              <a:t>انتخاب یک نقطه در صفحه ←</a:t>
            </a:r>
            <a:r>
              <a:rPr lang="en-US" dirty="0"/>
              <a:t>Rec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97994" y="4934718"/>
            <a:ext cx="592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شیوه </a:t>
            </a:r>
            <a:r>
              <a:rPr lang="fa-IR" dirty="0" smtClean="0"/>
              <a:t>سوم : </a:t>
            </a:r>
            <a:r>
              <a:rPr lang="fa-IR" dirty="0"/>
              <a:t>برای ترسیم یک مستطیل تحت زاویه دلخواه اینچنین عمل می کنیم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93606" y="55956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 ← زاویه مورد نظر ←</a:t>
            </a:r>
            <a:r>
              <a:rPr lang="en-US" dirty="0"/>
              <a:t>R  </a:t>
            </a:r>
            <a:r>
              <a:rPr lang="fa-IR" dirty="0"/>
              <a:t>انتخاب یک نقطه در صفحه ←</a:t>
            </a:r>
            <a:r>
              <a:rPr lang="en-US" dirty="0"/>
              <a:t>Rec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11923014" y="1249250"/>
            <a:ext cx="92974" cy="1272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0425" y="45057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 ← انتخاب یک نقطه در صفحه @طول&lt;عرض ←</a:t>
            </a:r>
            <a:r>
              <a:rPr lang="en-US" dirty="0"/>
              <a:t>Rec</a:t>
            </a:r>
          </a:p>
          <a:p>
            <a:r>
              <a:rPr lang="en-US" dirty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11969501" y="3395155"/>
            <a:ext cx="92974" cy="1272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969501" y="5088407"/>
            <a:ext cx="92974" cy="1272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7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705" y="394977"/>
            <a:ext cx="10058400" cy="1450757"/>
          </a:xfrm>
        </p:spPr>
        <p:txBody>
          <a:bodyPr/>
          <a:lstStyle/>
          <a:p>
            <a:pPr algn="r"/>
            <a:r>
              <a:rPr lang="fa-IR" sz="2000" spc="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ترسیم مستطیل </a:t>
            </a:r>
            <a:r>
              <a:rPr lang="fa-IR" sz="2000" spc="0" dirty="0" smtClean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با گوشه های پخ خورده :</a:t>
            </a:r>
            <a:r>
              <a:rPr lang="fa-IR" sz="1800" spc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/>
            </a:r>
            <a:br>
              <a:rPr lang="fa-IR" sz="1800" spc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fa-IR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/>
            </a:r>
            <a:br>
              <a:rPr lang="fa-IR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fa-IR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/>
            </a:r>
            <a:br>
              <a:rPr lang="fa-IR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fa-IR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ترسیم مستطیل ← </a:t>
            </a:r>
            <a:r>
              <a:rPr lang="fa-IR" sz="1800" spc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fa-IR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پخ </a:t>
            </a:r>
            <a:r>
              <a:rPr lang="en-US" sz="1800" spc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y </a:t>
            </a:r>
            <a:r>
              <a:rPr lang="fa-IR" sz="1800" spc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و عرض </a:t>
            </a:r>
            <a:r>
              <a:rPr lang="en-US" sz="1800" spc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x</a:t>
            </a:r>
            <a:r>
              <a:rPr lang="fa-IR" sz="1800" spc="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 طول </a:t>
            </a:r>
            <a:r>
              <a:rPr lang="fa-IR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←</a:t>
            </a:r>
            <a:r>
              <a:rPr lang="en-US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 ←Rec</a:t>
            </a:r>
            <a:br>
              <a:rPr lang="en-US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0" y="81292"/>
            <a:ext cx="6235306" cy="334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656991" y="3965551"/>
            <a:ext cx="273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002060"/>
                </a:solidFill>
              </a:rPr>
              <a:t>ترسیم </a:t>
            </a:r>
            <a:r>
              <a:rPr lang="fa-IR" sz="2000" dirty="0">
                <a:solidFill>
                  <a:srgbClr val="002060"/>
                </a:solidFill>
              </a:rPr>
              <a:t>مستطیل</a:t>
            </a:r>
            <a:r>
              <a:rPr lang="fa-IR" dirty="0">
                <a:solidFill>
                  <a:srgbClr val="002060"/>
                </a:solidFill>
              </a:rPr>
              <a:t> با گوشه های گرد: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12190" y="4661010"/>
            <a:ext cx="3175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  </a:t>
            </a:r>
            <a:r>
              <a:rPr lang="fa-IR" dirty="0"/>
              <a:t>← شعاع </a:t>
            </a:r>
            <a:r>
              <a:rPr lang="fa-IR" dirty="0" smtClean="0"/>
              <a:t>←  ترسیم مستطیل</a:t>
            </a:r>
            <a:r>
              <a:rPr lang="en-US" dirty="0" smtClean="0"/>
              <a:t>F </a:t>
            </a:r>
            <a:r>
              <a:rPr lang="fa-IR" dirty="0" smtClean="0"/>
              <a:t> </a:t>
            </a:r>
            <a:r>
              <a:rPr lang="en-US" dirty="0" smtClean="0"/>
              <a:t>←</a:t>
            </a:r>
            <a:r>
              <a:rPr lang="en-US" dirty="0"/>
              <a:t>Rec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0" y="3589416"/>
            <a:ext cx="6235305" cy="304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43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2000" dirty="0">
                <a:solidFill>
                  <a:srgbClr val="002060"/>
                </a:solidFill>
              </a:rPr>
              <a:t>ترسیم مستطیل با ضخامت </a:t>
            </a:r>
            <a:r>
              <a:rPr lang="fa-IR" sz="2000" dirty="0" smtClean="0">
                <a:solidFill>
                  <a:srgbClr val="002060"/>
                </a:solidFill>
              </a:rPr>
              <a:t>دلخواه: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fa-IR" sz="2000" dirty="0">
                <a:solidFill>
                  <a:schemeClr val="tx1"/>
                </a:solidFill>
              </a:rPr>
              <a:t>← </a:t>
            </a:r>
            <a:r>
              <a:rPr lang="fa-IR" sz="2000" dirty="0" smtClean="0">
                <a:solidFill>
                  <a:schemeClr val="tx1"/>
                </a:solidFill>
              </a:rPr>
              <a:t> اندازه </a:t>
            </a:r>
            <a:r>
              <a:rPr lang="fa-IR" sz="2000" dirty="0">
                <a:solidFill>
                  <a:schemeClr val="tx1"/>
                </a:solidFill>
              </a:rPr>
              <a:t>ضخامت </a:t>
            </a:r>
            <a:r>
              <a:rPr lang="fa-IR" sz="2000" dirty="0" smtClean="0">
                <a:solidFill>
                  <a:schemeClr val="tx1"/>
                </a:solidFill>
              </a:rPr>
              <a:t>←  ترسیم مستطیل</a:t>
            </a:r>
            <a:r>
              <a:rPr lang="en-US" sz="2000" dirty="0" smtClean="0">
                <a:solidFill>
                  <a:schemeClr val="tx1"/>
                </a:solidFill>
              </a:rPr>
              <a:t>w ←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Rec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286603"/>
            <a:ext cx="5962920" cy="321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066647" y="372085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6647" y="45284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4891" y="4251486"/>
            <a:ext cx="501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</a:t>
            </a:r>
            <a:r>
              <a:rPr lang="fa-IR" dirty="0" smtClean="0"/>
              <a:t>نکته : در ترسیم مستطیل و سایر اشکال تمامی فرمانهای قبلی را می توان از منوی کار اتوکد نیز انتخاب و اجرا کرد.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-412" r="222" b="65942"/>
          <a:stretch/>
        </p:blipFill>
        <p:spPr>
          <a:xfrm>
            <a:off x="321971" y="4587439"/>
            <a:ext cx="5962920" cy="110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21971" y="4528485"/>
            <a:ext cx="1577008" cy="732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fa-IR" smtClean="0" sz="1800">
                <a:solidFill>
                  <a:schemeClr val="tx1"/>
                </a:solidFill>
              </a:rPr>
              <a:t>حرف </a:t>
            </a:r>
            <a:endParaRPr dirty="0" lang="en-US" sz="18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6603"/>
            <a:ext cx="10058400" cy="4023360"/>
          </a:xfrm>
        </p:spPr>
        <p:txBody>
          <a:bodyPr/>
          <a:lstStyle/>
          <a:p>
            <a:pPr algn="r" indent="0" marL="0">
              <a:buNone/>
            </a:pPr>
            <a:r>
              <a:rPr dirty="0" lang="fa-IR" smtClean="0">
                <a:solidFill>
                  <a:srgbClr val="002060"/>
                </a:solidFill>
              </a:rPr>
              <a:t>) :</a:t>
            </a:r>
            <a:r>
              <a:rPr dirty="0" lang="en-US" smtClean="0">
                <a:solidFill>
                  <a:srgbClr val="002060"/>
                </a:solidFill>
              </a:rPr>
              <a:t>Circle</a:t>
            </a:r>
            <a:r>
              <a:rPr dirty="0" lang="fa-IR" smtClean="0">
                <a:solidFill>
                  <a:srgbClr val="002060"/>
                </a:solidFill>
              </a:rPr>
              <a:t>ترسیم دایره (</a:t>
            </a:r>
            <a:endParaRPr dirty="0" lang="en-US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r="19"/>
          <a:stretch/>
        </p:blipFill>
        <p:spPr>
          <a:xfrm>
            <a:off x="388944" y="286604"/>
            <a:ext cx="6037614" cy="36156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12922" y="1737360"/>
            <a:ext cx="5051094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1 . حرف </a:t>
            </a:r>
            <a:r>
              <a:rPr dirty="0" lang="en-US" smtClean="0"/>
              <a:t>c</a:t>
            </a:r>
            <a:r>
              <a:rPr dirty="0" lang="fa-IR" smtClean="0"/>
              <a:t> را تایپ و سپس اینتر می زنیم و با ماوس در وسط   دایره می کشیم .</a:t>
            </a:r>
          </a:p>
          <a:p>
            <a:pPr algn="l" rtl="1"/>
            <a:endParaRPr dirty="0" lang="fa-IR"/>
          </a:p>
          <a:p>
            <a:pPr algn="l" rtl="1"/>
            <a:endParaRPr dirty="0" lang="fa-IR" smtClean="0"/>
          </a:p>
          <a:p>
            <a:pPr algn="r" rtl="1"/>
            <a:r>
              <a:rPr dirty="0" lang="fa-IR" smtClean="0"/>
              <a:t>2 . از منوی </a:t>
            </a:r>
            <a:r>
              <a:rPr dirty="0" lang="en-US" smtClean="0"/>
              <a:t>draw</a:t>
            </a:r>
            <a:r>
              <a:rPr dirty="0" lang="fa-IR" smtClean="0"/>
              <a:t> دایره را به  یکی از شش روش دلخواه رسم می کنیم .          </a:t>
            </a:r>
            <a:endParaRPr dirty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" r="34"/>
          <a:stretch/>
        </p:blipFill>
        <p:spPr>
          <a:xfrm>
            <a:off x="6928834" y="3387144"/>
            <a:ext cx="3966693" cy="263840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79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:</a:t>
            </a:r>
            <a:r>
              <a:rPr dirty="0" lang="fa-IR" smtClean="0" sz="2000">
                <a:solidFill>
                  <a:srgbClr val="002060"/>
                </a:solidFill>
              </a:rPr>
              <a:t>)</a:t>
            </a:r>
            <a:r>
              <a:rPr dirty="0" lang="en-US" smtClean="0" sz="2000">
                <a:solidFill>
                  <a:srgbClr val="002060"/>
                </a:solidFill>
              </a:rPr>
              <a:t>Arc</a:t>
            </a:r>
            <a:r>
              <a:rPr dirty="0" lang="fa-IR" sz="2000">
                <a:solidFill>
                  <a:srgbClr val="002060"/>
                </a:solidFill>
              </a:rPr>
              <a:t>ترسیم </a:t>
            </a:r>
            <a:r>
              <a:rPr dirty="0" lang="fa-IR" smtClean="0" sz="2000">
                <a:solidFill>
                  <a:srgbClr val="002060"/>
                </a:solidFill>
              </a:rPr>
              <a:t>کمان (</a:t>
            </a:r>
            <a:r>
              <a:rPr dirty="0" lang="fa-IR" sz="2000">
                <a:solidFill>
                  <a:srgbClr val="002060"/>
                </a:solidFill>
              </a:rPr>
              <a:t/>
            </a:r>
            <a:br>
              <a:rPr dirty="0" lang="fa-IR" sz="2000">
                <a:solidFill>
                  <a:srgbClr val="002060"/>
                </a:solidFill>
              </a:rPr>
            </a:br>
            <a:r>
              <a:rPr dirty="0" lang="fa-IR"/>
              <a:t> </a:t>
            </a:r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"/>
          <a:stretch/>
        </p:blipFill>
        <p:spPr>
          <a:xfrm>
            <a:off x="437883" y="206408"/>
            <a:ext cx="4916352" cy="3061904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302046" y="1448223"/>
            <a:ext cx="499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fa-IR"/>
              <a:t> </a:t>
            </a:r>
            <a:r>
              <a:rPr dirty="0" lang="fa-IR" smtClean="0"/>
              <a:t> و سپس اینتر و بعد در صفحه با ماوس می کشیم .</a:t>
            </a:r>
            <a:r>
              <a:rPr dirty="0" lang="en-US" smtClean="0"/>
              <a:t>Arc</a:t>
            </a:r>
            <a:r>
              <a:rPr dirty="0" lang="fa-IR" smtClean="0"/>
              <a:t>1 . تایپ </a:t>
            </a:r>
            <a:endParaRPr dirty="0" lang="en-US"/>
          </a:p>
        </p:txBody>
      </p:sp>
      <p:sp>
        <p:nvSpPr>
          <p:cNvPr id="7" name="TextBox 6"/>
          <p:cNvSpPr txBox="1"/>
          <p:nvPr/>
        </p:nvSpPr>
        <p:spPr>
          <a:xfrm>
            <a:off x="5640946" y="2151816"/>
            <a:ext cx="5659391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2 . از منوی </a:t>
            </a:r>
            <a:r>
              <a:rPr dirty="0" lang="en-US" smtClean="0"/>
              <a:t>draw </a:t>
            </a:r>
            <a:r>
              <a:rPr dirty="0" lang="fa-IR"/>
              <a:t> </a:t>
            </a:r>
            <a:r>
              <a:rPr dirty="0" lang="fa-IR" smtClean="0"/>
              <a:t>کمان  به یکی از روشهای موجود را انتخاب می کنیم </a:t>
            </a:r>
            <a:endParaRPr dirty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 r="54"/>
          <a:stretch/>
        </p:blipFill>
        <p:spPr>
          <a:xfrm>
            <a:off x="4782982" y="2878342"/>
            <a:ext cx="5172387" cy="3252002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62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769465"/>
          </a:xfrm>
        </p:spPr>
        <p:txBody>
          <a:bodyPr/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 </a:t>
            </a:r>
            <a:br>
              <a:rPr dirty="0" lang="en-US" smtClean="0" sz="2000">
                <a:solidFill>
                  <a:srgbClr val="002060"/>
                </a:solidFill>
              </a:rPr>
            </a:br>
            <a:r>
              <a:rPr dirty="0" lang="en-US" sz="2000">
                <a:solidFill>
                  <a:srgbClr val="002060"/>
                </a:solidFill>
              </a:rPr>
              <a:t> </a:t>
            </a:r>
            <a:r>
              <a:rPr dirty="0" lang="en-US" smtClean="0" sz="2000">
                <a:solidFill>
                  <a:srgbClr val="002060"/>
                </a:solidFill>
              </a:rPr>
              <a:t> :</a:t>
            </a:r>
            <a:r>
              <a:rPr dirty="0" lang="fa-IR" smtClean="0" sz="2000">
                <a:solidFill>
                  <a:srgbClr val="002060"/>
                </a:solidFill>
              </a:rPr>
              <a:t>)</a:t>
            </a:r>
            <a:r>
              <a:rPr dirty="0" lang="en-US" smtClean="0" sz="2000">
                <a:solidFill>
                  <a:srgbClr val="002060"/>
                </a:solidFill>
              </a:rPr>
              <a:t>ellipse</a:t>
            </a:r>
            <a:r>
              <a:rPr dirty="0" lang="fa-IR" smtClean="0" sz="2000">
                <a:solidFill>
                  <a:srgbClr val="002060"/>
                </a:solidFill>
              </a:rPr>
              <a:t>ترسیم بیضی </a:t>
            </a:r>
            <a:r>
              <a:rPr dirty="0" lang="fa-IR" sz="2000">
                <a:solidFill>
                  <a:srgbClr val="002060"/>
                </a:solidFill>
              </a:rPr>
              <a:t>(</a:t>
            </a:r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" r="-9"/>
          <a:stretch/>
        </p:blipFill>
        <p:spPr>
          <a:xfrm>
            <a:off x="360607" y="159131"/>
            <a:ext cx="6143223" cy="324089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7776" y="1043188"/>
            <a:ext cx="475488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1 . تایپ </a:t>
            </a:r>
            <a:r>
              <a:rPr dirty="0" lang="en-US" smtClean="0"/>
              <a:t>ellipse </a:t>
            </a:r>
            <a:r>
              <a:rPr dirty="0" lang="fa-IR"/>
              <a:t> </a:t>
            </a:r>
            <a:r>
              <a:rPr dirty="0" lang="fa-IR" smtClean="0"/>
              <a:t>و بعد اینتر و بعد ترسیم با ماوس .</a:t>
            </a:r>
            <a:endParaRPr dirty="0" lang="en-US"/>
          </a:p>
        </p:txBody>
      </p:sp>
      <p:sp>
        <p:nvSpPr>
          <p:cNvPr id="6" name="TextBox 5"/>
          <p:cNvSpPr txBox="1"/>
          <p:nvPr/>
        </p:nvSpPr>
        <p:spPr>
          <a:xfrm>
            <a:off x="9092484" y="1883931"/>
            <a:ext cx="4752305" cy="3794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2 . انتخاب از منوی </a:t>
            </a:r>
            <a:r>
              <a:rPr dirty="0" lang="en-US" smtClean="0"/>
              <a:t>draw</a:t>
            </a:r>
            <a:endParaRPr dirty="0" lang="en-US"/>
          </a:p>
        </p:txBody>
      </p:sp>
      <p:sp>
        <p:nvSpPr>
          <p:cNvPr id="7" name="Oval 6"/>
          <p:cNvSpPr/>
          <p:nvPr/>
        </p:nvSpPr>
        <p:spPr>
          <a:xfrm>
            <a:off x="1097280" y="515155"/>
            <a:ext cx="332275" cy="128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32586" y="618186"/>
            <a:ext cx="7289442" cy="1455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 r="-387"/>
          <a:stretch/>
        </p:blipFill>
        <p:spPr>
          <a:xfrm>
            <a:off x="360607" y="3464418"/>
            <a:ext cx="6156101" cy="325437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379232" y="3464419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en-US" smtClean="0">
                <a:solidFill>
                  <a:srgbClr val="002060"/>
                </a:solidFill>
              </a:rPr>
              <a:t>:</a:t>
            </a:r>
            <a:r>
              <a:rPr dirty="0" lang="fa-IR" smtClean="0">
                <a:solidFill>
                  <a:srgbClr val="002060"/>
                </a:solidFill>
              </a:rPr>
              <a:t>)</a:t>
            </a:r>
            <a:r>
              <a:rPr dirty="0" lang="en-US" smtClean="0">
                <a:solidFill>
                  <a:srgbClr val="002060"/>
                </a:solidFill>
              </a:rPr>
              <a:t> </a:t>
            </a:r>
            <a:r>
              <a:rPr dirty="0" lang="fa-IR" smtClean="0">
                <a:solidFill>
                  <a:srgbClr val="002060"/>
                </a:solidFill>
              </a:rPr>
              <a:t>ترسیم حلقه (دونات</a:t>
            </a:r>
            <a:endParaRPr dirty="0" lang="en-US"/>
          </a:p>
        </p:txBody>
      </p:sp>
      <p:sp>
        <p:nvSpPr>
          <p:cNvPr id="12" name="Rectangle 11"/>
          <p:cNvSpPr/>
          <p:nvPr/>
        </p:nvSpPr>
        <p:spPr>
          <a:xfrm>
            <a:off x="6666857" y="4390554"/>
            <a:ext cx="465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dirty="0" lang="fa-IR" smtClean="0"/>
              <a:t>تایپ دونات و </a:t>
            </a:r>
            <a:r>
              <a:rPr dirty="0" lang="fa-IR"/>
              <a:t>بعد اینتر و بعد ترسیم با </a:t>
            </a:r>
            <a:r>
              <a:rPr dirty="0" lang="fa-IR" smtClean="0"/>
              <a:t>ماوس یا دادن اندازه </a:t>
            </a:r>
            <a:r>
              <a:rPr dirty="0" lang="fa-IR"/>
              <a:t>.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72437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32" y="260846"/>
            <a:ext cx="10058400" cy="666434"/>
          </a:xfrm>
        </p:spPr>
        <p:txBody>
          <a:bodyPr/>
          <a:lstStyle/>
          <a:p>
            <a:pPr algn="r"/>
            <a:r>
              <a:rPr dirty="0" lang="en-US" sz="2000">
                <a:solidFill>
                  <a:srgbClr val="002060"/>
                </a:solidFill>
              </a:rPr>
              <a:t> :</a:t>
            </a:r>
            <a:r>
              <a:rPr dirty="0" lang="fa-IR" smtClean="0" sz="2000">
                <a:solidFill>
                  <a:srgbClr val="002060"/>
                </a:solidFill>
              </a:rPr>
              <a:t>)</a:t>
            </a:r>
            <a:r>
              <a:rPr dirty="0" lang="en-US" smtClean="0" sz="2000">
                <a:solidFill>
                  <a:srgbClr val="002060"/>
                </a:solidFill>
              </a:rPr>
              <a:t> fill</a:t>
            </a:r>
            <a:r>
              <a:rPr dirty="0" lang="fa-IR" smtClean="0" sz="2000">
                <a:solidFill>
                  <a:srgbClr val="002060"/>
                </a:solidFill>
              </a:rPr>
              <a:t>فرمان توپرسازی </a:t>
            </a:r>
            <a:r>
              <a:rPr dirty="0" lang="fa-IR" sz="2000">
                <a:solidFill>
                  <a:srgbClr val="002060"/>
                </a:solidFill>
              </a:rPr>
              <a:t>(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32" y="1124516"/>
            <a:ext cx="10058400" cy="4023360"/>
          </a:xfrm>
        </p:spPr>
        <p:txBody>
          <a:bodyPr/>
          <a:lstStyle/>
          <a:p>
            <a:pPr algn="r" indent="0" lvl="0" marL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dirty="0" lang="fa-IR" smtClean="0" sz="1800">
                <a:solidFill>
                  <a:srgbClr val="000000"/>
                </a:solidFill>
              </a:rPr>
              <a:t>تایپ و </a:t>
            </a:r>
            <a:r>
              <a:rPr dirty="0" lang="fa-IR" sz="1800">
                <a:solidFill>
                  <a:srgbClr val="000000"/>
                </a:solidFill>
              </a:rPr>
              <a:t>بعد اینتر و بعد ترسیم با ماوس .</a:t>
            </a:r>
            <a:endParaRPr dirty="0" lang="en-US" sz="1800">
              <a:solidFill>
                <a:srgbClr val="000000"/>
              </a:solidFill>
            </a:endParaRPr>
          </a:p>
          <a:p>
            <a:pPr algn="r"/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6004774" y="1841679"/>
            <a:ext cx="5334429" cy="1508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نکته : با کلیک روی هر خط اجسام نفاط وسط را می توان یافت .</a:t>
            </a:r>
          </a:p>
          <a:p>
            <a:pPr algn="r"/>
            <a:endParaRPr dirty="0" lang="fa-IR"/>
          </a:p>
          <a:p>
            <a:pPr algn="r"/>
            <a:endParaRPr dirty="0" lang="fa-IR" smtClean="0"/>
          </a:p>
          <a:p>
            <a:pPr algn="r"/>
            <a:endParaRPr dirty="0" lang="fa-IR"/>
          </a:p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فرمان کپی با تعیین فاصله (</a:t>
            </a:r>
            <a:r>
              <a:rPr dirty="0" lang="en-US" smtClean="0" sz="2000">
                <a:solidFill>
                  <a:srgbClr val="002060"/>
                </a:solidFill>
              </a:rPr>
              <a:t>:(offset</a:t>
            </a:r>
            <a:endParaRPr dirty="0" lang="en-US" sz="20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r="-19"/>
          <a:stretch/>
        </p:blipFill>
        <p:spPr>
          <a:xfrm>
            <a:off x="252425" y="2382592"/>
            <a:ext cx="6599135" cy="38765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44744" y="3547020"/>
            <a:ext cx="4477983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تایپ </a:t>
            </a:r>
            <a:r>
              <a:rPr dirty="0" lang="en-US" smtClean="0"/>
              <a:t>offset </a:t>
            </a:r>
            <a:r>
              <a:rPr dirty="0" lang="fa-IR"/>
              <a:t> </a:t>
            </a:r>
            <a:r>
              <a:rPr dirty="0" lang="fa-IR" smtClean="0"/>
              <a:t>بعد اینتر وبعد تعیین فاصله کپی و اگرتعیین فاصله چندتایی در کنار هم خواستیم </a:t>
            </a:r>
            <a:r>
              <a:rPr dirty="0" lang="en-US" smtClean="0"/>
              <a:t>multiple </a:t>
            </a:r>
            <a:r>
              <a:rPr dirty="0" lang="fa-IR"/>
              <a:t> </a:t>
            </a:r>
            <a:r>
              <a:rPr dirty="0" lang="fa-IR" smtClean="0"/>
              <a:t>را انتخاب می کنیم .</a:t>
            </a:r>
            <a:endParaRPr dirty="0" lang="en-US"/>
          </a:p>
        </p:txBody>
      </p:sp>
      <p:sp>
        <p:nvSpPr>
          <p:cNvPr id="7" name="Oval 6"/>
          <p:cNvSpPr/>
          <p:nvPr/>
        </p:nvSpPr>
        <p:spPr>
          <a:xfrm>
            <a:off x="1790163" y="5713705"/>
            <a:ext cx="528034" cy="545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4721" y="5885644"/>
            <a:ext cx="321971" cy="283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90163" y="2936383"/>
            <a:ext cx="244699" cy="193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16632" y="4809322"/>
            <a:ext cx="5183102" cy="677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2000">
                <a:solidFill>
                  <a:srgbClr val="002060"/>
                </a:solidFill>
              </a:rPr>
              <a:t>فرمان کپی:</a:t>
            </a:r>
          </a:p>
          <a:p>
            <a:pPr algn="r"/>
            <a:r>
              <a:rPr dirty="0" lang="fa-IR" smtClean="0"/>
              <a:t>تایپ کپی اینتر انتخاب نقطه کلیک روی صفحه</a:t>
            </a:r>
            <a:endParaRPr dirty="0" lang="en-US"/>
          </a:p>
        </p:txBody>
      </p:sp>
      <p:sp>
        <p:nvSpPr>
          <p:cNvPr id="9" name="Oval 8"/>
          <p:cNvSpPr/>
          <p:nvPr/>
        </p:nvSpPr>
        <p:spPr>
          <a:xfrm>
            <a:off x="1326524" y="2794715"/>
            <a:ext cx="206062" cy="141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6"/>
          </p:cNvCxnSpPr>
          <p:nvPr/>
        </p:nvCxnSpPr>
        <p:spPr>
          <a:xfrm flipH="1" flipV="1">
            <a:off x="2034862" y="3032975"/>
            <a:ext cx="6078828" cy="96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416676" y="2936383"/>
            <a:ext cx="6310648" cy="2369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2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" r="-30"/>
          <a:stretch/>
        </p:blipFill>
        <p:spPr>
          <a:xfrm>
            <a:off x="321973" y="286603"/>
            <a:ext cx="6375041" cy="349978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89442" y="450761"/>
            <a:ext cx="3760631" cy="1477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>
                <a:solidFill>
                  <a:srgbClr val="002060"/>
                </a:solidFill>
              </a:rPr>
              <a:t>گوشه زنی (</a:t>
            </a:r>
            <a:r>
              <a:rPr dirty="0" lang="en-US" smtClean="0">
                <a:solidFill>
                  <a:srgbClr val="002060"/>
                </a:solidFill>
              </a:rPr>
              <a:t>:(fillet</a:t>
            </a:r>
          </a:p>
          <a:p>
            <a:pPr algn="r" rtl="1"/>
            <a:endParaRPr dirty="0" lang="en-US">
              <a:solidFill>
                <a:srgbClr val="002060"/>
              </a:solidFill>
            </a:endParaRPr>
          </a:p>
          <a:p>
            <a:pPr algn="r" rtl="1"/>
            <a:endParaRPr dirty="0" lang="fa-IR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وانتخاب دو خط ویا دادن زاویه یا انتخاب از </a:t>
            </a:r>
            <a:r>
              <a:rPr dirty="0" lang="en-US" smtClean="0"/>
              <a:t>modify</a:t>
            </a:r>
            <a:endParaRPr dirty="0" lang="en-US"/>
          </a:p>
        </p:txBody>
      </p:sp>
      <p:sp>
        <p:nvSpPr>
          <p:cNvPr id="6" name="Oval 5"/>
          <p:cNvSpPr/>
          <p:nvPr/>
        </p:nvSpPr>
        <p:spPr>
          <a:xfrm>
            <a:off x="1622738" y="618185"/>
            <a:ext cx="231820" cy="206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96224" y="3374265"/>
            <a:ext cx="334851" cy="296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55901" y="3786389"/>
            <a:ext cx="1999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امتداددهی </a:t>
            </a:r>
            <a:r>
              <a:rPr dirty="0" lang="fa-IR" sz="2000">
                <a:solidFill>
                  <a:srgbClr val="002060"/>
                </a:solidFill>
              </a:rPr>
              <a:t>(</a:t>
            </a:r>
            <a:r>
              <a:rPr dirty="0" lang="en-US" smtClean="0" sz="2000">
                <a:solidFill>
                  <a:srgbClr val="002060"/>
                </a:solidFill>
              </a:rPr>
              <a:t>:(extend</a:t>
            </a:r>
            <a:endParaRPr dirty="0" lang="en-US" sz="200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 r="18"/>
          <a:stretch/>
        </p:blipFill>
        <p:spPr>
          <a:xfrm>
            <a:off x="321973" y="3910025"/>
            <a:ext cx="6375041" cy="283850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147775" y="4327302"/>
            <a:ext cx="4250028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تایپ </a:t>
            </a:r>
            <a:r>
              <a:rPr dirty="0" lang="en-US" smtClean="0"/>
              <a:t>extend </a:t>
            </a:r>
            <a:r>
              <a:rPr dirty="0" lang="fa-IR" smtClean="0"/>
              <a:t> و اینتر و سپس انتخاب خطوط متصل واینتر</a:t>
            </a:r>
            <a:endParaRPr dirty="0" lang="en-US"/>
          </a:p>
        </p:txBody>
      </p:sp>
      <p:sp>
        <p:nvSpPr>
          <p:cNvPr id="3" name="Rectangle 2"/>
          <p:cNvSpPr/>
          <p:nvPr/>
        </p:nvSpPr>
        <p:spPr>
          <a:xfrm>
            <a:off x="9155517" y="2269694"/>
            <a:ext cx="2000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dirty="0" lang="fa-IR">
                <a:solidFill>
                  <a:srgbClr val="002060"/>
                </a:solidFill>
              </a:rPr>
              <a:t>گوشه </a:t>
            </a:r>
            <a:r>
              <a:rPr dirty="0" lang="fa-IR" smtClean="0">
                <a:solidFill>
                  <a:srgbClr val="002060"/>
                </a:solidFill>
              </a:rPr>
              <a:t>زنی </a:t>
            </a:r>
            <a:r>
              <a:rPr dirty="0" lang="fa-IR">
                <a:solidFill>
                  <a:srgbClr val="002060"/>
                </a:solidFill>
              </a:rPr>
              <a:t>(</a:t>
            </a:r>
            <a:r>
              <a:rPr dirty="0" lang="en-US" smtClean="0">
                <a:solidFill>
                  <a:srgbClr val="002060"/>
                </a:solidFill>
              </a:rPr>
              <a:t>:(chamfer</a:t>
            </a:r>
            <a:endParaRPr dirty="0" lang="en-US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725" y="2788006"/>
            <a:ext cx="231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dirty="0" lang="fa-IR" smtClean="0"/>
              <a:t> تایپ  </a:t>
            </a:r>
            <a:r>
              <a:rPr dirty="0" lang="en-US" smtClean="0"/>
              <a:t>chamfer </a:t>
            </a:r>
            <a:r>
              <a:rPr dirty="0" lang="fa-IR" smtClean="0"/>
              <a:t>و بعد اینتر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54874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76282"/>
          </a:xfrm>
        </p:spPr>
        <p:txBody>
          <a:bodyPr/>
          <a:lstStyle/>
          <a:p>
            <a:pPr algn="r" lvl="0" rtl="1">
              <a:lnSpc>
                <a:spcPct val="100000"/>
              </a:lnSpc>
              <a:spcBef>
                <a:spcPts val="0"/>
              </a:spcBef>
            </a:pPr>
            <a:r>
              <a:rPr dirty="0" lang="fa-IR" smtClean="0" spc="0" sz="2000">
                <a:solidFill>
                  <a:srgbClr val="002060"/>
                </a:solidFill>
                <a:latin panose="020F0502020204030204" typeface="Calibri"/>
                <a:cs charset="0" panose="020B0604020202020204" pitchFamily="34" typeface="Arial"/>
              </a:rPr>
              <a:t>قیچی </a:t>
            </a:r>
            <a:r>
              <a:rPr dirty="0" lang="fa-IR" spc="0" sz="2000">
                <a:solidFill>
                  <a:srgbClr val="002060"/>
                </a:solidFill>
                <a:latin panose="020F0502020204030204" typeface="Calibri"/>
                <a:cs charset="0" panose="020B0604020202020204" pitchFamily="34" typeface="Arial"/>
              </a:rPr>
              <a:t>(</a:t>
            </a:r>
            <a:r>
              <a:rPr dirty="0" lang="en-US" smtClean="0" spc="0" sz="2000">
                <a:solidFill>
                  <a:srgbClr val="002060"/>
                </a:solidFill>
                <a:latin panose="020F0502020204030204" typeface="Calibri"/>
              </a:rPr>
              <a:t>:(trim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60" y="1845733"/>
            <a:ext cx="10058400" cy="4023360"/>
          </a:xfrm>
        </p:spPr>
        <p:txBody>
          <a:bodyPr/>
          <a:lstStyle/>
          <a:p>
            <a:pPr algn="r"/>
            <a:r>
              <a:rPr dirty="0" lang="fa-IR"/>
              <a:t> انتخاب موضوع ←←</a:t>
            </a:r>
            <a:r>
              <a:rPr dirty="0" err="1" lang="en-US"/>
              <a:t>Tr</a:t>
            </a:r>
            <a:r>
              <a:rPr dirty="0" lang="en-US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2913" y="1031144"/>
            <a:ext cx="619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fa-IR"/>
              <a:t>دستور موضوعی را که بین دو موضوع یا خط قرار دارد را حذف ←← :</a:t>
            </a:r>
            <a:r>
              <a:rPr dirty="0" lang="en-US"/>
              <a:t>Trim </a:t>
            </a:r>
            <a:r>
              <a:rPr dirty="0" lang="fa-IR"/>
              <a:t>می کند. </a:t>
            </a:r>
            <a:endParaRPr dirty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 r="-1" t="-32"/>
          <a:stretch/>
        </p:blipFill>
        <p:spPr>
          <a:xfrm>
            <a:off x="141667" y="2331076"/>
            <a:ext cx="6387922" cy="383506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98536" y="2871988"/>
            <a:ext cx="370911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ترسیم چندضلعی (</a:t>
            </a:r>
            <a:r>
              <a:rPr dirty="0" lang="en-US" smtClean="0" sz="2000">
                <a:solidFill>
                  <a:srgbClr val="002060"/>
                </a:solidFill>
              </a:rPr>
              <a:t>polygon</a:t>
            </a:r>
            <a:r>
              <a:rPr dirty="0" lang="fa-IR" smtClean="0" sz="2000">
                <a:solidFill>
                  <a:srgbClr val="002060"/>
                </a:solidFill>
              </a:rPr>
              <a:t>):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8648" y="5705341"/>
            <a:ext cx="566670" cy="460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04552" y="2871988"/>
            <a:ext cx="399245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30810" y="3601099"/>
            <a:ext cx="3376841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polygon </a:t>
            </a:r>
            <a:r>
              <a:rPr dirty="0" lang="fa-IR" smtClean="0"/>
              <a:t>و بعد اینتروانتخاب تعدادضلعها و اینتربعد کلیک روی صفحه انتخاب محیط یا محاطی و اینتر 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98867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" r="10"/>
          <a:stretch/>
        </p:blipFill>
        <p:spPr>
          <a:xfrm>
            <a:off x="574996" y="487486"/>
            <a:ext cx="6400756" cy="352969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33386" y="286602"/>
            <a:ext cx="388942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>
                <a:solidFill>
                  <a:srgbClr val="002060"/>
                </a:solidFill>
              </a:rPr>
              <a:t>استفاده از ابجکتهای اتوکد (</a:t>
            </a:r>
            <a:r>
              <a:rPr dirty="0" lang="en-US" smtClean="0">
                <a:solidFill>
                  <a:srgbClr val="002060"/>
                </a:solidFill>
              </a:rPr>
              <a:t>(</a:t>
            </a:r>
            <a:r>
              <a:rPr dirty="0" err="1" lang="en-US" smtClean="0">
                <a:solidFill>
                  <a:srgbClr val="002060"/>
                </a:solidFill>
              </a:rPr>
              <a:t>ADCenter</a:t>
            </a:r>
            <a:endParaRPr dirty="0" lang="en-US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1718" y="1011981"/>
            <a:ext cx="3078051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dirty="0" lang="fa-IR" smtClean="0"/>
              <a:t>و اینتر انتخاب </a:t>
            </a:r>
            <a:r>
              <a:rPr dirty="0" err="1" lang="en-US" smtClean="0"/>
              <a:t>ADCenter</a:t>
            </a:r>
            <a:r>
              <a:rPr dirty="0" lang="fa-IR" smtClean="0"/>
              <a:t>تایپ </a:t>
            </a:r>
            <a:endParaRPr dirty="0"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41311" y="1236372"/>
            <a:ext cx="4192075" cy="643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33386" y="1381313"/>
            <a:ext cx="236971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و بعد انتخاب ابجک فضای مورد نظر</a:t>
            </a:r>
            <a:endParaRPr dirty="0" lang="en-US"/>
          </a:p>
        </p:txBody>
      </p:sp>
      <p:sp>
        <p:nvSpPr>
          <p:cNvPr id="3" name="TextBox 2"/>
          <p:cNvSpPr txBox="1"/>
          <p:nvPr/>
        </p:nvSpPr>
        <p:spPr>
          <a:xfrm>
            <a:off x="7884446" y="3985578"/>
            <a:ext cx="3271234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: </a:t>
            </a:r>
            <a:r>
              <a:rPr dirty="0" lang="fa-IR" smtClean="0" sz="2000">
                <a:solidFill>
                  <a:srgbClr val="002060"/>
                </a:solidFill>
              </a:rPr>
              <a:t>جامد دو بعدی)</a:t>
            </a:r>
            <a:r>
              <a:rPr dirty="0" lang="en-US" smtClean="0" sz="2000">
                <a:solidFill>
                  <a:srgbClr val="002060"/>
                </a:solidFill>
              </a:rPr>
              <a:t>)solid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5436" y="454167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dirty="0" lang="en-US"/>
          </a:p>
        </p:txBody>
      </p:sp>
      <p:sp>
        <p:nvSpPr>
          <p:cNvPr id="8" name="TextBox 7"/>
          <p:cNvSpPr txBox="1"/>
          <p:nvPr/>
        </p:nvSpPr>
        <p:spPr>
          <a:xfrm>
            <a:off x="6890196" y="4578420"/>
            <a:ext cx="507685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تایپ </a:t>
            </a:r>
            <a:r>
              <a:rPr dirty="0" lang="en-US" smtClean="0"/>
              <a:t>solid </a:t>
            </a:r>
            <a:r>
              <a:rPr dirty="0" lang="fa-IR" smtClean="0"/>
              <a:t>اینتر و بعد انتخاب چهار نقطه در صفحه اینتر</a:t>
            </a:r>
            <a:endParaRPr dirty="0" lang="en-US"/>
          </a:p>
        </p:txBody>
      </p:sp>
      <p:sp>
        <p:nvSpPr>
          <p:cNvPr id="10" name="TextBox 9"/>
          <p:cNvSpPr txBox="1"/>
          <p:nvPr/>
        </p:nvSpPr>
        <p:spPr>
          <a:xfrm>
            <a:off x="6775485" y="5082391"/>
            <a:ext cx="4685513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/>
              <a:t>نکته : ترتیب انتخاب نقاط در بوجود امدن شکل مهم هست .</a:t>
            </a:r>
            <a:endParaRPr dirty="0"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 r="17"/>
          <a:stretch/>
        </p:blipFill>
        <p:spPr>
          <a:xfrm>
            <a:off x="1025016" y="4108361"/>
            <a:ext cx="5050406" cy="257577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70468" y="4778475"/>
            <a:ext cx="23182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400">
                <a:solidFill>
                  <a:schemeClr val="bg1"/>
                </a:solidFill>
              </a:rPr>
              <a:t>1</a:t>
            </a:r>
            <a:endParaRPr dirty="0" lang="en-US" sz="140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7740" y="4765895"/>
            <a:ext cx="23182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0468" y="5507399"/>
            <a:ext cx="23182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400">
                <a:solidFill>
                  <a:schemeClr val="bg1"/>
                </a:solidFill>
              </a:rPr>
              <a:t>3</a:t>
            </a:r>
            <a:endParaRPr dirty="0" lang="en-US" sz="14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7740" y="5510700"/>
            <a:ext cx="23182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7769" y="4765894"/>
            <a:ext cx="23182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 sz="1400">
                <a:solidFill>
                  <a:schemeClr val="bg1"/>
                </a:solidFill>
              </a:rPr>
              <a:t>1</a:t>
            </a:r>
            <a:endParaRPr dirty="0" lang="en-US" sz="14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5041" y="4765894"/>
            <a:ext cx="23182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7769" y="5507399"/>
            <a:ext cx="23182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5041" y="5571126"/>
            <a:ext cx="23182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1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1718" y="2446986"/>
            <a:ext cx="336396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/>
              <a:t>Ctrl + 2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25648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9" y="286603"/>
            <a:ext cx="8899302" cy="5225555"/>
          </a:xfrm>
        </p:spPr>
      </p:pic>
      <p:sp>
        <p:nvSpPr>
          <p:cNvPr id="5" name="TextBox 4"/>
          <p:cNvSpPr txBox="1"/>
          <p:nvPr/>
        </p:nvSpPr>
        <p:spPr>
          <a:xfrm>
            <a:off x="9580916" y="159751"/>
            <a:ext cx="253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صفحه اصلی نرم افزار اتوکد </a:t>
            </a:r>
          </a:p>
          <a:p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>
          <a:xfrm>
            <a:off x="9101500" y="759897"/>
            <a:ext cx="1442434" cy="118485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8117" y="2047149"/>
            <a:ext cx="28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منوی کار با اتوکد که تمامی فرمانها در این قسمت موجود هست          </a:t>
            </a:r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>
          <a:xfrm>
            <a:off x="9101500" y="5022761"/>
            <a:ext cx="721217" cy="489397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35673" y="5267459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منوی نوشتن فرمانها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>
            <a:off x="8564451" y="3380060"/>
            <a:ext cx="1094274" cy="50403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61756" y="3795803"/>
            <a:ext cx="184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صفحه ی ترسیمات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0800000" flipV="1">
            <a:off x="8049296" y="1815828"/>
            <a:ext cx="515155" cy="425561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2623" y="2069181"/>
            <a:ext cx="142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قطب نما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1763"/>
            <a:ext cx="10058400" cy="1450757"/>
          </a:xfrm>
        </p:spPr>
        <p:txBody>
          <a:bodyPr/>
          <a:lstStyle/>
          <a:p>
            <a:pPr algn="r" lvl="0">
              <a:lnSpc>
                <a:spcPct val="100000"/>
              </a:lnSpc>
              <a:spcBef>
                <a:spcPts val="0"/>
              </a:spcBef>
            </a:pPr>
            <a:r>
              <a:rPr dirty="0" lang="en-US" smtClean="0" spc="0" sz="2000">
                <a:solidFill>
                  <a:srgbClr val="002060"/>
                </a:solidFill>
                <a:latin panose="020F0502020204030204" typeface="Calibri"/>
              </a:rPr>
              <a:t>:</a:t>
            </a:r>
            <a:r>
              <a:rPr dirty="0" lang="fa-IR" smtClean="0" spc="0" sz="2000">
                <a:solidFill>
                  <a:srgbClr val="002060"/>
                </a:solidFill>
                <a:latin panose="020F0502020204030204" typeface="Calibri"/>
                <a:cs charset="0" panose="020B0604020202020204" pitchFamily="34" typeface="Arial"/>
              </a:rPr>
              <a:t>)</a:t>
            </a:r>
            <a:r>
              <a:rPr dirty="0" lang="en-US" smtClean="0" spc="0" sz="2000">
                <a:solidFill>
                  <a:srgbClr val="002060"/>
                </a:solidFill>
                <a:latin panose="020F0502020204030204" typeface="Calibri"/>
                <a:cs charset="0" panose="020B0604020202020204" pitchFamily="34" typeface="Arial"/>
              </a:rPr>
              <a:t>ray</a:t>
            </a:r>
            <a:r>
              <a:rPr dirty="0" lang="en-US" smtClean="0" spc="0" sz="2000">
                <a:solidFill>
                  <a:srgbClr val="002060"/>
                </a:solidFill>
                <a:latin panose="020F0502020204030204" typeface="Calibri"/>
              </a:rPr>
              <a:t>)</a:t>
            </a:r>
            <a:r>
              <a:rPr dirty="0" lang="fa-IR" smtClean="0" spc="0" sz="2000">
                <a:solidFill>
                  <a:srgbClr val="002060"/>
                </a:solidFill>
                <a:latin panose="020F0502020204030204" typeface="Calibri"/>
              </a:rPr>
              <a:t>نیم خط </a:t>
            </a:r>
            <a:r>
              <a:rPr dirty="0" lang="en-US" spc="0" sz="2000">
                <a:solidFill>
                  <a:srgbClr val="002060"/>
                </a:solidFill>
                <a:latin panose="020F0502020204030204" typeface="Calibri"/>
              </a:rPr>
              <a:t/>
            </a:r>
            <a:br>
              <a:rPr dirty="0" lang="en-US" spc="0" sz="2000">
                <a:solidFill>
                  <a:srgbClr val="002060"/>
                </a:solidFill>
                <a:latin panose="020F0502020204030204" typeface="Calibri"/>
              </a:rPr>
            </a:b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27141"/>
            <a:ext cx="10058400" cy="4023360"/>
          </a:xfrm>
        </p:spPr>
        <p:txBody>
          <a:bodyPr>
            <a:normAutofit/>
          </a:bodyPr>
          <a:lstStyle/>
          <a:p>
            <a:pPr algn="r"/>
            <a:r>
              <a:rPr dirty="0" lang="fa-IR" smtClean="0" sz="1800"/>
              <a:t>برای ترسیم خط بی انتها از یک طرف این فرمان به کار می رود .</a:t>
            </a:r>
          </a:p>
          <a:p>
            <a:pPr algn="r" rtl="1"/>
            <a:r>
              <a:rPr dirty="0" lang="fa-IR" smtClean="0" sz="1800"/>
              <a:t>تایپ </a:t>
            </a:r>
            <a:r>
              <a:rPr dirty="0" lang="en-US" smtClean="0" sz="1800"/>
              <a:t>ray </a:t>
            </a:r>
            <a:r>
              <a:rPr dirty="0" lang="fa-IR" smtClean="0" sz="1800"/>
              <a:t>اینتر</a:t>
            </a:r>
            <a:endParaRPr dirty="0"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r="1"/>
          <a:stretch/>
        </p:blipFill>
        <p:spPr>
          <a:xfrm>
            <a:off x="213089" y="171591"/>
            <a:ext cx="5913391" cy="324063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21312" y="3592329"/>
            <a:ext cx="343436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خط (</a:t>
            </a:r>
            <a:r>
              <a:rPr dirty="0" lang="en-US" smtClean="0" sz="2000">
                <a:solidFill>
                  <a:srgbClr val="002060"/>
                </a:solidFill>
              </a:rPr>
              <a:t>:(</a:t>
            </a:r>
            <a:r>
              <a:rPr dirty="0" err="1" lang="en-US" smtClean="0" sz="2000">
                <a:solidFill>
                  <a:srgbClr val="002060"/>
                </a:solidFill>
              </a:rPr>
              <a:t>xline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136" y="4317707"/>
            <a:ext cx="5725551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برای ترسیم خط بی انتها از دو طرف این فرمان به کار می رود .</a:t>
            </a:r>
          </a:p>
          <a:p>
            <a:pPr algn="r" rtl="1"/>
            <a:r>
              <a:rPr dirty="0" lang="fa-IR" smtClean="0"/>
              <a:t>تایپ </a:t>
            </a:r>
            <a:r>
              <a:rPr dirty="0" err="1" lang="en-US" smtClean="0"/>
              <a:t>xline</a:t>
            </a:r>
            <a:r>
              <a:rPr dirty="0" lang="fa-IR" smtClean="0"/>
              <a:t>اینتر</a:t>
            </a:r>
            <a:endParaRPr dirty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r="12"/>
          <a:stretch/>
        </p:blipFill>
        <p:spPr>
          <a:xfrm>
            <a:off x="213089" y="3592329"/>
            <a:ext cx="5946495" cy="3172128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2588455" y="6147582"/>
            <a:ext cx="112542" cy="351692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700997" y="6147582"/>
            <a:ext cx="112542" cy="351692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2813539" y="6147582"/>
            <a:ext cx="112542" cy="351692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3186336" y="6147582"/>
            <a:ext cx="112542" cy="351692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038623" y="6147582"/>
            <a:ext cx="112542" cy="351692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67951" y="5922498"/>
            <a:ext cx="57677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>
                <a:solidFill>
                  <a:schemeClr val="bg1"/>
                </a:solidFill>
              </a:rPr>
              <a:t>افقی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6406" y="6470210"/>
            <a:ext cx="1032217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>
                <a:solidFill>
                  <a:schemeClr val="bg1"/>
                </a:solidFill>
              </a:rPr>
              <a:t>عمودی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1422" y="5800136"/>
            <a:ext cx="57677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>
                <a:solidFill>
                  <a:schemeClr val="bg1"/>
                </a:solidFill>
              </a:rPr>
              <a:t>زاویه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8786" y="6470210"/>
            <a:ext cx="1032217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1600">
                <a:solidFill>
                  <a:schemeClr val="bg1"/>
                </a:solidFill>
              </a:rPr>
              <a:t>l</a:t>
            </a:r>
            <a:r>
              <a:rPr dirty="0" lang="fa-IR" smtClean="0" sz="1600">
                <a:solidFill>
                  <a:schemeClr val="bg1"/>
                </a:solidFill>
              </a:rPr>
              <a:t>متقاطع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0490" y="5791244"/>
            <a:ext cx="57677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>
                <a:solidFill>
                  <a:schemeClr val="bg1"/>
                </a:solidFill>
              </a:rPr>
              <a:t>کپی</a:t>
            </a:r>
            <a:endParaRPr dirty="0"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1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r="-18"/>
          <a:stretch/>
        </p:blipFill>
        <p:spPr>
          <a:xfrm>
            <a:off x="426943" y="141668"/>
            <a:ext cx="6165257" cy="345794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82486" y="492369"/>
            <a:ext cx="3362179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endParaRPr dirty="0" lang="fa-IR" sz="2000">
              <a:solidFill>
                <a:srgbClr val="002060"/>
              </a:solidFill>
            </a:endParaRPr>
          </a:p>
          <a:p>
            <a:pPr algn="r"/>
            <a:r>
              <a:rPr dirty="0" lang="fa-IR" smtClean="0" sz="2000">
                <a:solidFill>
                  <a:srgbClr val="002060"/>
                </a:solidFill>
              </a:rPr>
              <a:t>تایپ و بعد اینتر  </a:t>
            </a:r>
            <a:r>
              <a:rPr dirty="0" lang="en-US" smtClean="0" sz="2000">
                <a:solidFill>
                  <a:srgbClr val="002060"/>
                </a:solidFill>
              </a:rPr>
              <a:t>sketch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2486" y="1758460"/>
            <a:ext cx="395143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en-US" smtClean="0">
                <a:solidFill>
                  <a:srgbClr val="002060"/>
                </a:solidFill>
              </a:rPr>
              <a:t>Ortho </a:t>
            </a:r>
            <a:r>
              <a:rPr dirty="0" lang="fa-IR" smtClean="0">
                <a:solidFill>
                  <a:srgbClr val="002060"/>
                </a:solidFill>
              </a:rPr>
              <a:t>خاموش باشد خطوط صافتر در میاد . </a:t>
            </a:r>
            <a:endParaRPr dirty="0" lang="en-US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 r="16"/>
          <a:stretch/>
        </p:blipFill>
        <p:spPr>
          <a:xfrm>
            <a:off x="426943" y="3876541"/>
            <a:ext cx="6165257" cy="220228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3451538" y="4919730"/>
            <a:ext cx="77273" cy="540912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953814" y="4919730"/>
            <a:ext cx="77273" cy="540912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693457" y="4919730"/>
            <a:ext cx="77273" cy="540912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98381" y="4581176"/>
            <a:ext cx="824248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600">
                <a:solidFill>
                  <a:schemeClr val="bg1"/>
                </a:solidFill>
              </a:rPr>
              <a:t>نوع خط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116" y="4392909"/>
            <a:ext cx="824248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600">
                <a:solidFill>
                  <a:schemeClr val="bg1"/>
                </a:solidFill>
              </a:rPr>
              <a:t>میزان افزایش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0228" y="4342001"/>
            <a:ext cx="824248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600">
                <a:solidFill>
                  <a:schemeClr val="bg1"/>
                </a:solidFill>
              </a:rPr>
              <a:t>میزان تلاطم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11678" y="3225606"/>
            <a:ext cx="147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dirty="0" lang="fa-IR" smtClean="0">
                <a:solidFill>
                  <a:srgbClr val="002060"/>
                </a:solidFill>
              </a:rPr>
              <a:t>حرکت </a:t>
            </a:r>
            <a:r>
              <a:rPr dirty="0" lang="fa-IR">
                <a:solidFill>
                  <a:srgbClr val="002060"/>
                </a:solidFill>
              </a:rPr>
              <a:t>(</a:t>
            </a:r>
            <a:r>
              <a:rPr dirty="0" lang="en-US" smtClean="0">
                <a:solidFill>
                  <a:srgbClr val="002060"/>
                </a:solidFill>
              </a:rPr>
              <a:t>(move</a:t>
            </a:r>
            <a:r>
              <a:rPr dirty="0" lang="fa-IR" smtClean="0">
                <a:solidFill>
                  <a:srgbClr val="002060"/>
                </a:solidFill>
              </a:rPr>
              <a:t>:</a:t>
            </a:r>
            <a:endParaRPr dirty="0" lang="fa-IR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56025" y="286603"/>
            <a:ext cx="158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dirty="0" lang="fa-IR">
                <a:solidFill>
                  <a:srgbClr val="002060"/>
                </a:solidFill>
              </a:rPr>
              <a:t>اسکیس (</a:t>
            </a:r>
            <a:r>
              <a:rPr dirty="0" lang="en-US">
                <a:solidFill>
                  <a:srgbClr val="002060"/>
                </a:solidFill>
              </a:rPr>
              <a:t>(sketch</a:t>
            </a:r>
            <a:r>
              <a:rPr dirty="0" lang="fa-IR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r="17"/>
          <a:stretch/>
        </p:blipFill>
        <p:spPr>
          <a:xfrm>
            <a:off x="6810984" y="3594938"/>
            <a:ext cx="4727935" cy="268995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356025" y="49267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82486" y="3786389"/>
            <a:ext cx="131959" cy="90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7966"/>
            <a:ext cx="10058400" cy="1450757"/>
          </a:xfrm>
        </p:spPr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r="5"/>
          <a:stretch/>
        </p:blipFill>
        <p:spPr>
          <a:xfrm>
            <a:off x="439404" y="180304"/>
            <a:ext cx="5368968" cy="283662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50817" y="247966"/>
            <a:ext cx="2591229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lang="fa-IR" smtClean="0" sz="2000">
                <a:solidFill>
                  <a:srgbClr val="002060"/>
                </a:solidFill>
              </a:rPr>
              <a:t>کثیرالمنحنی (</a:t>
            </a:r>
            <a:r>
              <a:rPr lang="en-US" smtClean="0" sz="2000">
                <a:solidFill>
                  <a:srgbClr val="002060"/>
                </a:solidFill>
              </a:rPr>
              <a:t>:(spline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7018" y="746719"/>
            <a:ext cx="5211845" cy="203132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تایپ </a:t>
            </a:r>
            <a:r>
              <a:rPr dirty="0" lang="en-US" smtClean="0"/>
              <a:t>spline</a:t>
            </a:r>
            <a:r>
              <a:rPr dirty="0" lang="fa-IR"/>
              <a:t> </a:t>
            </a:r>
            <a:r>
              <a:rPr dirty="0" lang="fa-IR" smtClean="0"/>
              <a:t>اینترمشخص کردن نقطه ابتدا ونقطه بعدی و تعیین </a:t>
            </a:r>
          </a:p>
          <a:p>
            <a:pPr algn="l" rtl="1"/>
            <a:r>
              <a:rPr dirty="0" lang="fa-IR"/>
              <a:t> </a:t>
            </a:r>
            <a:r>
              <a:rPr dirty="0" lang="fa-IR" smtClean="0"/>
              <a:t>منحنیها با ماوس واینتر برای پایان </a:t>
            </a:r>
          </a:p>
          <a:p>
            <a:pPr algn="l" rtl="1"/>
            <a:endParaRPr dirty="0" lang="fa-IR" smtClean="0"/>
          </a:p>
          <a:p>
            <a:pPr algn="l" rtl="1"/>
            <a:r>
              <a:rPr dirty="0" lang="fa-IR" smtClean="0"/>
              <a:t>  </a:t>
            </a:r>
          </a:p>
          <a:p>
            <a:pPr algn="l" rtl="1"/>
            <a:endParaRPr dirty="0" lang="fa-IR"/>
          </a:p>
          <a:p>
            <a:pPr algn="l" rtl="1"/>
            <a:endParaRPr dirty="0" lang="fa-IR" smtClean="0"/>
          </a:p>
          <a:p>
            <a:pPr algn="l" rtl="1"/>
            <a:endParaRPr dirty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 r="36"/>
          <a:stretch/>
        </p:blipFill>
        <p:spPr>
          <a:xfrm>
            <a:off x="439404" y="3351400"/>
            <a:ext cx="5368968" cy="288307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058631" y="3318327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dirty="0" lang="fa-IR" smtClean="0">
                <a:solidFill>
                  <a:srgbClr val="002060"/>
                </a:solidFill>
              </a:rPr>
              <a:t>خطوط چندگانه </a:t>
            </a:r>
            <a:r>
              <a:rPr dirty="0" lang="fa-IR">
                <a:solidFill>
                  <a:srgbClr val="002060"/>
                </a:solidFill>
              </a:rPr>
              <a:t>(</a:t>
            </a:r>
            <a:r>
              <a:rPr dirty="0" lang="en-US" smtClean="0">
                <a:solidFill>
                  <a:srgbClr val="002060"/>
                </a:solidFill>
              </a:rPr>
              <a:t>:(</a:t>
            </a:r>
            <a:r>
              <a:rPr dirty="0" err="1" lang="en-US" smtClean="0">
                <a:solidFill>
                  <a:srgbClr val="002060"/>
                </a:solidFill>
              </a:rPr>
              <a:t>Mline</a:t>
            </a:r>
            <a:endParaRPr dirty="0" lang="en-US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1555" y="4015440"/>
            <a:ext cx="515412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MLINE</a:t>
            </a:r>
            <a:r>
              <a:rPr dirty="0" lang="fa-IR" smtClean="0"/>
              <a:t> اینترتعیین با ماوس اینتر</a:t>
            </a:r>
            <a:endParaRPr dirty="0" lang="en-US"/>
          </a:p>
        </p:txBody>
      </p:sp>
      <p:sp>
        <p:nvSpPr>
          <p:cNvPr id="9" name="Up Arrow 8"/>
          <p:cNvSpPr/>
          <p:nvPr/>
        </p:nvSpPr>
        <p:spPr>
          <a:xfrm>
            <a:off x="3123888" y="5782614"/>
            <a:ext cx="70073" cy="23182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3888" y="5601211"/>
            <a:ext cx="623864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600">
                <a:solidFill>
                  <a:schemeClr val="bg1"/>
                </a:solidFill>
              </a:rPr>
              <a:t>مقیاس</a:t>
            </a:r>
            <a:endParaRPr dirty="0"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7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r="-30"/>
          <a:stretch/>
        </p:blipFill>
        <p:spPr>
          <a:xfrm>
            <a:off x="485647" y="286603"/>
            <a:ext cx="5909841" cy="311668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55358" y="286603"/>
            <a:ext cx="2717443" cy="3830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>
                <a:solidFill>
                  <a:srgbClr val="002060"/>
                </a:solidFill>
              </a:rPr>
              <a:t>تجزیه جسم مرکب (</a:t>
            </a:r>
            <a:r>
              <a:rPr dirty="0" lang="en-US" smtClean="0">
                <a:solidFill>
                  <a:srgbClr val="002060"/>
                </a:solidFill>
              </a:rPr>
              <a:t>:(Explode</a:t>
            </a:r>
            <a:endParaRPr dirty="0" lang="en-US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5803" y="862885"/>
            <a:ext cx="3966693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explode </a:t>
            </a:r>
            <a:r>
              <a:rPr dirty="0" lang="fa-IR" smtClean="0"/>
              <a:t>اینتر انتخاب جسم </a:t>
            </a:r>
          </a:p>
          <a:p>
            <a:pPr algn="r" rtl="1"/>
            <a:endParaRPr dirty="0" lang="fa-IR"/>
          </a:p>
          <a:p>
            <a:pPr algn="r" rtl="1"/>
            <a:r>
              <a:rPr dirty="0" lang="fa-IR" smtClean="0"/>
              <a:t>نکته : در صورتی که جسم انتخابی قابل تجزیه نباشد این پیام داده می شود .</a:t>
            </a:r>
            <a:endParaRPr dirty="0"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13656" y="1750797"/>
            <a:ext cx="5640946" cy="1369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46647" y="2584615"/>
            <a:ext cx="440457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فرمان </a:t>
            </a:r>
            <a:r>
              <a:rPr dirty="0" lang="en-US" smtClean="0" sz="2000">
                <a:solidFill>
                  <a:srgbClr val="002060"/>
                </a:solidFill>
              </a:rPr>
              <a:t>:list</a:t>
            </a:r>
            <a:endParaRPr dirty="0" lang="fa-IR" smtClean="0" sz="2000">
              <a:solidFill>
                <a:srgbClr val="002060"/>
              </a:solidFill>
            </a:endParaRPr>
          </a:p>
          <a:p>
            <a:pPr algn="r" rtl="1"/>
            <a:endParaRPr dirty="0" lang="en-US" smtClean="0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اطلاعات مربوط به ترسیم موجود در صفحه را می دهد .</a:t>
            </a:r>
          </a:p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list</a:t>
            </a:r>
            <a:r>
              <a:rPr dirty="0" lang="fa-IR" smtClean="0"/>
              <a:t> اینتر بعد انتخاب جسم اینتر صفحه سفیدی باز می شود که اطلاعات جسم را می دهد .</a:t>
            </a:r>
            <a:endParaRPr dirty="0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 r="17"/>
          <a:stretch/>
        </p:blipFill>
        <p:spPr>
          <a:xfrm>
            <a:off x="533139" y="3569331"/>
            <a:ext cx="5862349" cy="301821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683024" y="4128275"/>
            <a:ext cx="1289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dirty="0" lang="fa-IR">
                <a:solidFill>
                  <a:srgbClr val="002060"/>
                </a:solidFill>
              </a:rPr>
              <a:t>فرمان </a:t>
            </a:r>
            <a:r>
              <a:rPr dirty="0" lang="en-US" smtClean="0">
                <a:solidFill>
                  <a:srgbClr val="002060"/>
                </a:solidFill>
              </a:rPr>
              <a:t>:</a:t>
            </a:r>
            <a:r>
              <a:rPr dirty="0" err="1" lang="en-US" smtClean="0">
                <a:solidFill>
                  <a:srgbClr val="002060"/>
                </a:solidFill>
              </a:rPr>
              <a:t>DBlist</a:t>
            </a:r>
            <a:endParaRPr dirty="0" lang="fa-IR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26970" y="4634150"/>
            <a:ext cx="1545831" cy="1477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اطلاعات مربوط به ترسیم موجود در صفحه را بدون انتخاب جسم می دهد .</a:t>
            </a:r>
            <a:endParaRPr dirty="0"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503" l="-243325" r="-11524" t="-161762"/>
          <a:stretch/>
        </p:blipFill>
        <p:spPr>
          <a:xfrm>
            <a:off x="-233709" y="1463049"/>
            <a:ext cx="9916733" cy="526746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9169758" y="5859887"/>
            <a:ext cx="1158154" cy="347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r="8" t="-121"/>
          <a:stretch/>
        </p:blipFill>
        <p:spPr>
          <a:xfrm>
            <a:off x="528034" y="286603"/>
            <a:ext cx="5048517" cy="29202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41713" y="489397"/>
            <a:ext cx="399245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مختصات نقطه(</a:t>
            </a:r>
            <a:r>
              <a:rPr dirty="0" lang="en-US" sz="2000">
                <a:solidFill>
                  <a:srgbClr val="002060"/>
                </a:solidFill>
              </a:rPr>
              <a:t>ID</a:t>
            </a:r>
            <a:r>
              <a:rPr dirty="0" lang="fa-IR" smtClean="0" sz="2000">
                <a:solidFill>
                  <a:srgbClr val="002060"/>
                </a:solidFill>
              </a:rPr>
              <a:t>):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8225" y="1159099"/>
            <a:ext cx="4365938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تایپ </a:t>
            </a:r>
            <a:r>
              <a:rPr dirty="0" lang="en-US" smtClean="0"/>
              <a:t>ID</a:t>
            </a:r>
            <a:r>
              <a:rPr dirty="0" lang="fa-IR" smtClean="0"/>
              <a:t> اینتر انتخاب نقطه ومختصات نقطه را می دهد .</a:t>
            </a:r>
            <a:endParaRPr dirty="0" lang="en-US"/>
          </a:p>
        </p:txBody>
      </p:sp>
      <p:sp>
        <p:nvSpPr>
          <p:cNvPr id="8" name="Oval 7"/>
          <p:cNvSpPr/>
          <p:nvPr/>
        </p:nvSpPr>
        <p:spPr>
          <a:xfrm>
            <a:off x="1828800" y="1970468"/>
            <a:ext cx="1223492" cy="283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1717" y="2609856"/>
            <a:ext cx="3312446" cy="677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:(AREA)</a:t>
            </a:r>
            <a:r>
              <a:rPr dirty="0" lang="fa-IR" smtClean="0" sz="2000">
                <a:solidFill>
                  <a:srgbClr val="002060"/>
                </a:solidFill>
              </a:rPr>
              <a:t>مساحت</a:t>
            </a:r>
            <a:endParaRPr dirty="0" lang="en-US" smtClean="0" sz="2000">
              <a:solidFill>
                <a:srgbClr val="002060"/>
              </a:solidFill>
            </a:endParaRPr>
          </a:p>
          <a:p>
            <a:endParaRPr dirty="0" lang="en-US"/>
          </a:p>
        </p:txBody>
      </p:sp>
      <p:sp>
        <p:nvSpPr>
          <p:cNvPr id="3" name="TextBox 2"/>
          <p:cNvSpPr txBox="1"/>
          <p:nvPr/>
        </p:nvSpPr>
        <p:spPr>
          <a:xfrm>
            <a:off x="5604886" y="3101421"/>
            <a:ext cx="555079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تایپ </a:t>
            </a:r>
            <a:r>
              <a:rPr dirty="0" lang="en-US" smtClean="0"/>
              <a:t>area</a:t>
            </a:r>
            <a:r>
              <a:rPr dirty="0" lang="fa-IR" smtClean="0"/>
              <a:t> اینتر مشخص کردن نقطه اول و نقاط بعدی که اگر مساحت کل جسم را بخواهیم </a:t>
            </a:r>
            <a:r>
              <a:rPr dirty="0" lang="en-US" smtClean="0"/>
              <a:t>t(total)</a:t>
            </a:r>
            <a:r>
              <a:rPr dirty="0" lang="fa-IR" smtClean="0"/>
              <a:t> را میزنیم که مساحت و محیط را می دهد </a:t>
            </a:r>
            <a:endParaRPr dirty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20"/>
          <a:stretch/>
        </p:blipFill>
        <p:spPr>
          <a:xfrm>
            <a:off x="528033" y="3439947"/>
            <a:ext cx="4468970" cy="294797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r="-16"/>
          <a:stretch/>
        </p:blipFill>
        <p:spPr>
          <a:xfrm>
            <a:off x="5074276" y="3747752"/>
            <a:ext cx="4520485" cy="26247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2" name="Up Arrow 11"/>
          <p:cNvSpPr/>
          <p:nvPr/>
        </p:nvSpPr>
        <p:spPr>
          <a:xfrm>
            <a:off x="7122017" y="5705341"/>
            <a:ext cx="77273" cy="296214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351261" y="5705341"/>
            <a:ext cx="77273" cy="296214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17465" y="5636714"/>
            <a:ext cx="1004552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400">
                <a:solidFill>
                  <a:schemeClr val="bg1"/>
                </a:solidFill>
              </a:rPr>
              <a:t>انتخاب جسم</a:t>
            </a:r>
            <a:endParaRPr dirty="0" lang="en-US" sz="14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2241" y="5411759"/>
            <a:ext cx="137804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400">
                <a:solidFill>
                  <a:schemeClr val="bg1"/>
                </a:solidFill>
              </a:rPr>
              <a:t>افزودن به مساحت</a:t>
            </a:r>
            <a:endParaRPr dirty="0" lang="en-US" sz="140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7621717" y="5705341"/>
            <a:ext cx="270457" cy="296214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2174" y="5545671"/>
            <a:ext cx="1378040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400">
                <a:solidFill>
                  <a:schemeClr val="bg1"/>
                </a:solidFill>
              </a:rPr>
              <a:t>کاستن از مساحت</a:t>
            </a:r>
            <a:endParaRPr dirty="0" lang="en-US" sz="140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91306" y="6105611"/>
            <a:ext cx="160986" cy="266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9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" r="19"/>
          <a:stretch/>
        </p:blipFill>
        <p:spPr>
          <a:xfrm>
            <a:off x="283334" y="154545"/>
            <a:ext cx="6439437" cy="374775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17476" y="154545"/>
            <a:ext cx="3176790" cy="187743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فرمان </a:t>
            </a:r>
            <a:r>
              <a:rPr dirty="0" lang="en-US" smtClean="0" sz="2000">
                <a:solidFill>
                  <a:srgbClr val="002060"/>
                </a:solidFill>
              </a:rPr>
              <a:t>time</a:t>
            </a:r>
            <a:r>
              <a:rPr dirty="0" lang="fa-IR" smtClean="0" sz="2000">
                <a:solidFill>
                  <a:srgbClr val="002060"/>
                </a:solidFill>
              </a:rPr>
              <a:t> :</a:t>
            </a:r>
          </a:p>
          <a:p>
            <a:pPr algn="r" rtl="1"/>
            <a:endParaRPr dirty="0" lang="fa-IR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این فرمان جهت اطلاع ازمدت زمان ترسیم و تاریخ ترسیم به کار می رود .</a:t>
            </a:r>
          </a:p>
          <a:p>
            <a:pPr algn="r" rtl="1"/>
            <a:endParaRPr dirty="0" lang="fa-IR" smtClean="0" sz="2000">
              <a:solidFill>
                <a:srgbClr val="002060"/>
              </a:solidFill>
            </a:endParaRPr>
          </a:p>
          <a:p>
            <a:pPr algn="r" rtl="1"/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00023" y="3631842"/>
            <a:ext cx="399245" cy="6439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99645" y="3357112"/>
            <a:ext cx="134584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200"/>
              <a:t>زمان ترسیم را پاک و از نوع شروع میکند</a:t>
            </a:r>
            <a:endParaRPr dirty="0" lang="en-US" sz="1200"/>
          </a:p>
        </p:txBody>
      </p:sp>
      <p:sp>
        <p:nvSpPr>
          <p:cNvPr id="8" name="Down Arrow 7"/>
          <p:cNvSpPr/>
          <p:nvPr/>
        </p:nvSpPr>
        <p:spPr>
          <a:xfrm>
            <a:off x="3032332" y="3696236"/>
            <a:ext cx="45719" cy="29621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909662" y="3696236"/>
            <a:ext cx="45719" cy="29621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53426" y="3946195"/>
            <a:ext cx="134584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200"/>
              <a:t>خاموش و روشن کردن زمان</a:t>
            </a:r>
            <a:endParaRPr dirty="0" lang="en-US" sz="1200"/>
          </a:p>
        </p:txBody>
      </p:sp>
      <p:sp>
        <p:nvSpPr>
          <p:cNvPr id="12" name="Bent-Up Arrow 11"/>
          <p:cNvSpPr/>
          <p:nvPr/>
        </p:nvSpPr>
        <p:spPr>
          <a:xfrm>
            <a:off x="2479184" y="3733120"/>
            <a:ext cx="302653" cy="127418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7604" y="3812337"/>
            <a:ext cx="1345842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200"/>
              <a:t>نمایش زمان</a:t>
            </a:r>
            <a:endParaRPr dirty="0" lang="en-US" sz="1200"/>
          </a:p>
        </p:txBody>
      </p:sp>
      <p:sp>
        <p:nvSpPr>
          <p:cNvPr id="14" name="TextBox 13"/>
          <p:cNvSpPr txBox="1"/>
          <p:nvPr/>
        </p:nvSpPr>
        <p:spPr>
          <a:xfrm>
            <a:off x="8348086" y="2159296"/>
            <a:ext cx="2807594" cy="12618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فرمان </a:t>
            </a:r>
            <a:r>
              <a:rPr dirty="0" lang="en-US" smtClean="0" sz="2000">
                <a:solidFill>
                  <a:srgbClr val="002060"/>
                </a:solidFill>
              </a:rPr>
              <a:t>status</a:t>
            </a:r>
            <a:r>
              <a:rPr dirty="0" lang="fa-IR" sz="2000">
                <a:solidFill>
                  <a:srgbClr val="002060"/>
                </a:solidFill>
              </a:rPr>
              <a:t> </a:t>
            </a:r>
            <a:r>
              <a:rPr dirty="0" lang="fa-IR" smtClean="0" sz="2000">
                <a:solidFill>
                  <a:srgbClr val="002060"/>
                </a:solidFill>
              </a:rPr>
              <a:t>:</a:t>
            </a:r>
          </a:p>
          <a:p>
            <a:pPr algn="r" rtl="1"/>
            <a:endParaRPr dirty="0" lang="fa-IR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وضعیت پرونده ی ترسیمی حاضر گزارش داده می شود .</a:t>
            </a:r>
            <a:endParaRPr dirty="0"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r="36"/>
          <a:stretch/>
        </p:blipFill>
        <p:spPr>
          <a:xfrm>
            <a:off x="5467081" y="3416955"/>
            <a:ext cx="5755407" cy="32671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82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 r="4"/>
          <a:stretch/>
        </p:blipFill>
        <p:spPr>
          <a:xfrm>
            <a:off x="244699" y="173767"/>
            <a:ext cx="6220496" cy="3476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40203" y="173767"/>
            <a:ext cx="3168203" cy="17851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endParaRPr dirty="0" lang="fa-IR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>
                <a:solidFill>
                  <a:srgbClr val="002060"/>
                </a:solidFill>
              </a:rPr>
              <a:t>تایپ </a:t>
            </a:r>
            <a:r>
              <a:rPr dirty="0" lang="en-US" smtClean="0">
                <a:solidFill>
                  <a:srgbClr val="002060"/>
                </a:solidFill>
              </a:rPr>
              <a:t>rotate</a:t>
            </a:r>
            <a:r>
              <a:rPr dirty="0" lang="fa-IR">
                <a:solidFill>
                  <a:srgbClr val="002060"/>
                </a:solidFill>
              </a:rPr>
              <a:t> </a:t>
            </a:r>
            <a:r>
              <a:rPr dirty="0" lang="fa-IR" smtClean="0">
                <a:solidFill>
                  <a:srgbClr val="002060"/>
                </a:solidFill>
              </a:rPr>
              <a:t>اینترو بعد انتخاب نقطه ای که می خواهیم از ان بچرخانیم.</a:t>
            </a:r>
          </a:p>
          <a:p>
            <a:pPr algn="r" rtl="1"/>
            <a:endParaRPr dirty="0" lang="fa-IR">
              <a:solidFill>
                <a:srgbClr val="002060"/>
              </a:solidFill>
            </a:endParaRPr>
          </a:p>
          <a:p>
            <a:pPr algn="r" rtl="1"/>
            <a:r>
              <a:rPr dirty="0" lang="fa-IR" smtClean="0">
                <a:solidFill>
                  <a:srgbClr val="002060"/>
                </a:solidFill>
              </a:rPr>
              <a:t>نکته : برای چرخش در همه ی راستا روشن باشد . </a:t>
            </a:r>
            <a:endParaRPr dirty="0" lang="en-US">
              <a:solidFill>
                <a:srgbClr val="00206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23516" y="1720423"/>
            <a:ext cx="3322750" cy="1861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29556" y="386368"/>
            <a:ext cx="167424" cy="180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r="17"/>
          <a:stretch/>
        </p:blipFill>
        <p:spPr>
          <a:xfrm>
            <a:off x="244700" y="3777417"/>
            <a:ext cx="6220496" cy="286808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469746" y="3804894"/>
            <a:ext cx="36859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اینه (</a:t>
            </a:r>
            <a:r>
              <a:rPr dirty="0" lang="en-US" smtClean="0" sz="2000">
                <a:solidFill>
                  <a:srgbClr val="002060"/>
                </a:solidFill>
              </a:rPr>
              <a:t>mirror</a:t>
            </a:r>
            <a:r>
              <a:rPr dirty="0" lang="fa-IR" smtClean="0" sz="2000">
                <a:solidFill>
                  <a:srgbClr val="002060"/>
                </a:solidFill>
              </a:rPr>
              <a:t>):</a:t>
            </a:r>
            <a:endParaRPr dirty="0" lang="en-US" smtClean="0" sz="2000">
              <a:solidFill>
                <a:srgbClr val="002060"/>
              </a:solidFill>
            </a:endParaRPr>
          </a:p>
          <a:p>
            <a:pPr algn="r" rtl="1"/>
            <a:endParaRPr dirty="0" lang="fa-IR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این فرمان برای قرینه سازی به کار میرود .</a:t>
            </a:r>
          </a:p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mirror</a:t>
            </a:r>
            <a:r>
              <a:rPr dirty="0" lang="fa-IR" smtClean="0"/>
              <a:t> اینتر و بعد انتخاب جسم اینتر انتخاب نقطه ای از انجا قرینه خواهد شد و کلیک روی صفحه</a:t>
            </a:r>
            <a:endParaRPr dirty="0" lang="fa-IR"/>
          </a:p>
        </p:txBody>
      </p:sp>
      <p:sp>
        <p:nvSpPr>
          <p:cNvPr id="11" name="Rectangle 10"/>
          <p:cNvSpPr/>
          <p:nvPr/>
        </p:nvSpPr>
        <p:spPr>
          <a:xfrm>
            <a:off x="9324304" y="101937"/>
            <a:ext cx="1582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dirty="0" lang="fa-IR">
                <a:solidFill>
                  <a:srgbClr val="002060"/>
                </a:solidFill>
              </a:rPr>
              <a:t>چرخش (</a:t>
            </a:r>
            <a:r>
              <a:rPr dirty="0" lang="en-US">
                <a:solidFill>
                  <a:srgbClr val="002060"/>
                </a:solidFill>
              </a:rPr>
              <a:t>rotate</a:t>
            </a:r>
            <a:r>
              <a:rPr dirty="0" lang="fa-IR">
                <a:solidFill>
                  <a:srgbClr val="002060"/>
                </a:solidFill>
              </a:rPr>
              <a:t>):</a:t>
            </a:r>
          </a:p>
        </p:txBody>
      </p:sp>
      <p:sp>
        <p:nvSpPr>
          <p:cNvPr id="14" name="Oval 13"/>
          <p:cNvSpPr/>
          <p:nvPr/>
        </p:nvSpPr>
        <p:spPr>
          <a:xfrm>
            <a:off x="1429556" y="4082603"/>
            <a:ext cx="167424" cy="11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 r="20"/>
          <a:stretch/>
        </p:blipFill>
        <p:spPr>
          <a:xfrm>
            <a:off x="6725347" y="2654767"/>
            <a:ext cx="4430333" cy="92727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9028090" y="2987899"/>
            <a:ext cx="77273" cy="24193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40203" y="2654767"/>
            <a:ext cx="158410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400">
                <a:solidFill>
                  <a:schemeClr val="bg1"/>
                </a:solidFill>
              </a:rPr>
              <a:t>هر زاویه برای چرخش می توان وارد کرد</a:t>
            </a:r>
            <a:endParaRPr dirty="0"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2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7" name="Content Placeholder 6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 r="32"/>
          <a:stretch/>
        </p:blipFill>
        <p:spPr>
          <a:xfrm>
            <a:off x="503563" y="286603"/>
            <a:ext cx="6152239" cy="32570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15955" y="286603"/>
            <a:ext cx="3979572" cy="15388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مقیاس (</a:t>
            </a:r>
            <a:r>
              <a:rPr dirty="0" lang="en-US" smtClean="0" sz="2000">
                <a:solidFill>
                  <a:srgbClr val="002060"/>
                </a:solidFill>
              </a:rPr>
              <a:t> :(scale</a:t>
            </a:r>
          </a:p>
          <a:p>
            <a:pPr algn="r" rtl="1"/>
            <a:endParaRPr dirty="0" lang="en-US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scale</a:t>
            </a:r>
            <a:r>
              <a:rPr dirty="0" lang="fa-IR" smtClean="0"/>
              <a:t> اینترانتخاب جسم اینتر انتخاب نقطه بعد با ماوس یا دادن عدد میزان بزرگ یا کوچک نمایی را تعیین می کنیم .</a:t>
            </a:r>
            <a:endParaRPr dirty="0" lang="en-US"/>
          </a:p>
        </p:txBody>
      </p:sp>
      <p:sp>
        <p:nvSpPr>
          <p:cNvPr id="8" name="Oval 7"/>
          <p:cNvSpPr/>
          <p:nvPr/>
        </p:nvSpPr>
        <p:spPr>
          <a:xfrm>
            <a:off x="1841679" y="888642"/>
            <a:ext cx="167425" cy="167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51117" y="3543671"/>
            <a:ext cx="270456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شکستن (</a:t>
            </a:r>
            <a:r>
              <a:rPr dirty="0" lang="en-US" smtClean="0" sz="2000">
                <a:solidFill>
                  <a:srgbClr val="002060"/>
                </a:solidFill>
              </a:rPr>
              <a:t> :(Break</a:t>
            </a:r>
            <a:endParaRPr dirty="0" lang="en-US" sz="20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r="36" t="-6775"/>
          <a:stretch/>
        </p:blipFill>
        <p:spPr>
          <a:xfrm>
            <a:off x="2459865" y="3296991"/>
            <a:ext cx="5745120" cy="33227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451117" y="4035036"/>
            <a:ext cx="3073760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تایپ </a:t>
            </a:r>
            <a:r>
              <a:rPr dirty="0" lang="en-US" smtClean="0"/>
              <a:t>break </a:t>
            </a:r>
            <a:r>
              <a:rPr dirty="0" lang="fa-IR"/>
              <a:t> </a:t>
            </a:r>
            <a:r>
              <a:rPr dirty="0" lang="fa-IR" smtClean="0"/>
              <a:t>اینتر انتخاب جسم بعد انتخاب </a:t>
            </a:r>
            <a:r>
              <a:rPr dirty="0" lang="en-US" smtClean="0"/>
              <a:t>f</a:t>
            </a:r>
            <a:r>
              <a:rPr dirty="0" lang="fa-IR" smtClean="0"/>
              <a:t> بعد مشخص کردن دو نقطه (فاصله ای که می شکنیم) اینتر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404102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6" name="Content Placeholder 5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r="31"/>
          <a:stretch/>
        </p:blipFill>
        <p:spPr>
          <a:xfrm>
            <a:off x="218941" y="209291"/>
            <a:ext cx="7084736" cy="378638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83380" y="209291"/>
            <a:ext cx="3837904" cy="1508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endParaRPr dirty="0" lang="en-US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array</a:t>
            </a:r>
            <a:r>
              <a:rPr dirty="0" lang="fa-IR" smtClean="0"/>
              <a:t> اینتر انتخاب جسم اینترانتخاب مدل کپی(مربعی – مسیری – زاویه ای) بعد موارد ویرایش می اید که ویرایشی نیاز باشد از انها استفاده می شود .</a:t>
            </a:r>
            <a:endParaRPr dirty="0" lang="en-US"/>
          </a:p>
        </p:txBody>
      </p:sp>
      <p:sp>
        <p:nvSpPr>
          <p:cNvPr id="7" name="TextBox 6"/>
          <p:cNvSpPr txBox="1"/>
          <p:nvPr/>
        </p:nvSpPr>
        <p:spPr>
          <a:xfrm>
            <a:off x="5520563" y="3335623"/>
            <a:ext cx="682580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>
                <a:solidFill>
                  <a:schemeClr val="bg1"/>
                </a:solidFill>
              </a:rPr>
              <a:t>خروج</a:t>
            </a:r>
            <a:endParaRPr dirty="0" lang="en-US" sz="11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9273" y="3701770"/>
            <a:ext cx="682580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200"/>
              <a:t>سطح</a:t>
            </a:r>
            <a:endParaRPr dirty="0"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4957860" y="3371729"/>
            <a:ext cx="682580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>
                <a:solidFill>
                  <a:schemeClr val="bg1"/>
                </a:solidFill>
              </a:rPr>
              <a:t>سطر</a:t>
            </a:r>
            <a:endParaRPr dirty="0" lang="en-US" sz="11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6443" y="3701770"/>
            <a:ext cx="682580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/>
              <a:t>ستون</a:t>
            </a:r>
            <a:endParaRPr dirty="0" lang="en-US" sz="1100"/>
          </a:p>
        </p:txBody>
      </p:sp>
      <p:sp>
        <p:nvSpPr>
          <p:cNvPr id="11" name="TextBox 10"/>
          <p:cNvSpPr txBox="1"/>
          <p:nvPr/>
        </p:nvSpPr>
        <p:spPr>
          <a:xfrm>
            <a:off x="4420029" y="3371729"/>
            <a:ext cx="682580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>
                <a:solidFill>
                  <a:schemeClr val="bg1"/>
                </a:solidFill>
              </a:rPr>
              <a:t>فاصله</a:t>
            </a:r>
            <a:endParaRPr dirty="0" lang="en-US" sz="11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1263" y="3701770"/>
            <a:ext cx="682580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/>
              <a:t>تعداد</a:t>
            </a:r>
            <a:endParaRPr dirty="0" lang="en-US" sz="1100"/>
          </a:p>
        </p:txBody>
      </p:sp>
      <p:sp>
        <p:nvSpPr>
          <p:cNvPr id="13" name="TextBox 12"/>
          <p:cNvSpPr txBox="1"/>
          <p:nvPr/>
        </p:nvSpPr>
        <p:spPr>
          <a:xfrm>
            <a:off x="3821690" y="3384373"/>
            <a:ext cx="682580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>
                <a:solidFill>
                  <a:schemeClr val="bg1"/>
                </a:solidFill>
              </a:rPr>
              <a:t>نقطه مبدا</a:t>
            </a:r>
            <a:endParaRPr dirty="0" lang="en-US" sz="110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 r="58"/>
          <a:stretch/>
        </p:blipFill>
        <p:spPr>
          <a:xfrm>
            <a:off x="7378224" y="2279373"/>
            <a:ext cx="3887775" cy="171630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9144000" y="2768958"/>
            <a:ext cx="309093" cy="309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86362" y="3431308"/>
            <a:ext cx="1457638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400">
                <a:solidFill>
                  <a:schemeClr val="bg1">
                    <a:lumMod val="95000"/>
                  </a:schemeClr>
                </a:solidFill>
              </a:rPr>
              <a:t>انتخاب از منوی </a:t>
            </a:r>
            <a:r>
              <a:rPr dirty="0" lang="en-US" smtClean="0" sz="1400">
                <a:solidFill>
                  <a:schemeClr val="bg1">
                    <a:lumMod val="95000"/>
                  </a:schemeClr>
                </a:solidFill>
              </a:rPr>
              <a:t>modify</a:t>
            </a:r>
            <a:endParaRPr dirty="0" lang="en-US" sz="1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79150" y="32040"/>
            <a:ext cx="194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dirty="0" lang="fa-IR" smtClean="0">
                <a:solidFill>
                  <a:srgbClr val="002060"/>
                </a:solidFill>
              </a:rPr>
              <a:t>کپی رشته ای (</a:t>
            </a:r>
            <a:r>
              <a:rPr dirty="0" lang="en-US" smtClean="0">
                <a:solidFill>
                  <a:srgbClr val="002060"/>
                </a:solidFill>
              </a:rPr>
              <a:t>:(</a:t>
            </a:r>
            <a:r>
              <a:rPr dirty="0" lang="en-US">
                <a:solidFill>
                  <a:srgbClr val="002060"/>
                </a:solidFill>
              </a:rPr>
              <a:t>Array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22111" y="4340180"/>
            <a:ext cx="251138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 sz="2000">
                <a:solidFill>
                  <a:srgbClr val="002060"/>
                </a:solidFill>
              </a:rPr>
              <a:t>فرمان </a:t>
            </a:r>
            <a:r>
              <a:rPr dirty="0" lang="en-US" smtClean="0" sz="2000">
                <a:solidFill>
                  <a:srgbClr val="002060"/>
                </a:solidFill>
              </a:rPr>
              <a:t>Stretch</a:t>
            </a:r>
            <a:endParaRPr dirty="0" lang="fa-IR" smtClean="0" sz="2000">
              <a:solidFill>
                <a:srgbClr val="002060"/>
              </a:solidFill>
            </a:endParaRPr>
          </a:p>
          <a:p>
            <a:pPr algn="l" rtl="1"/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7597" y="4737491"/>
            <a:ext cx="6945048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برای جابجایی اجسام با حفظ پیوستگی این فرمان به کار می رود .</a:t>
            </a:r>
            <a:endParaRPr dirty="0"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" r="17"/>
          <a:stretch/>
        </p:blipFill>
        <p:spPr>
          <a:xfrm>
            <a:off x="682074" y="4250242"/>
            <a:ext cx="4617076" cy="242246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4" name="Oval 23"/>
          <p:cNvSpPr/>
          <p:nvPr/>
        </p:nvSpPr>
        <p:spPr>
          <a:xfrm>
            <a:off x="1429555" y="4559122"/>
            <a:ext cx="128789" cy="135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8371268" y="437882"/>
            <a:ext cx="2627290" cy="2369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تغییرطول (</a:t>
            </a:r>
            <a:r>
              <a:rPr dirty="0" lang="en-US" smtClean="0" sz="2000">
                <a:solidFill>
                  <a:srgbClr val="002060"/>
                </a:solidFill>
              </a:rPr>
              <a:t>:(Lengthen</a:t>
            </a:r>
            <a:endParaRPr dirty="0" lang="fa-IR" smtClean="0" sz="2000">
              <a:solidFill>
                <a:srgbClr val="002060"/>
              </a:solidFill>
            </a:endParaRPr>
          </a:p>
          <a:p>
            <a:pPr algn="r" rtl="1"/>
            <a:endParaRPr dirty="0" lang="fa-IR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lengthen </a:t>
            </a:r>
            <a:r>
              <a:rPr dirty="0" lang="fa-IR"/>
              <a:t> </a:t>
            </a:r>
            <a:r>
              <a:rPr dirty="0" lang="fa-IR" smtClean="0"/>
              <a:t>اینتر انتخاب جسم اینتر گزینه ها می اید انتخاب اینتر</a:t>
            </a:r>
          </a:p>
          <a:p>
            <a:pPr algn="r" rtl="1"/>
            <a:endParaRPr dirty="0" lang="fa-IR"/>
          </a:p>
          <a:p>
            <a:pPr algn="r" rtl="1"/>
            <a:r>
              <a:rPr dirty="0" lang="fa-IR" smtClean="0"/>
              <a:t>نکته : طولهای اعشاری به صورت مثلا 4.6 نوشته می شود </a:t>
            </a:r>
            <a:endParaRPr dirty="0" lang="en-US"/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r="-1"/>
          <a:stretch/>
        </p:blipFill>
        <p:spPr>
          <a:xfrm>
            <a:off x="196269" y="286603"/>
            <a:ext cx="6565140" cy="402272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55124" y="4467372"/>
            <a:ext cx="2691684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/>
              <a:t>درصد( 100 طول تغییر نمی کند – اعداد بزرگتر از 100 افزایش طول – اعداد کمتر از 100 کاهش طول )</a:t>
            </a:r>
            <a:endParaRPr dirty="0" lang="en-US" sz="1100"/>
          </a:p>
        </p:txBody>
      </p:sp>
      <p:sp>
        <p:nvSpPr>
          <p:cNvPr id="7" name="Up Arrow 6"/>
          <p:cNvSpPr/>
          <p:nvPr/>
        </p:nvSpPr>
        <p:spPr>
          <a:xfrm>
            <a:off x="3915177" y="3773510"/>
            <a:ext cx="111657" cy="218941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644721" y="4151284"/>
            <a:ext cx="167427" cy="31608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57211" y="3342623"/>
            <a:ext cx="1487510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100">
                <a:solidFill>
                  <a:schemeClr val="bg1"/>
                </a:solidFill>
              </a:rPr>
              <a:t>اختلاف طول (اعداد مثبت افزایش و منفی کاهش طول)</a:t>
            </a:r>
            <a:endParaRPr dirty="0" lang="en-US" sz="11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8839" y="3316067"/>
            <a:ext cx="1321628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100">
                <a:solidFill>
                  <a:schemeClr val="bg1"/>
                </a:solidFill>
              </a:rPr>
              <a:t>عددی که داده میشود طول جدید است.</a:t>
            </a:r>
            <a:endParaRPr dirty="0" lang="en-US" sz="110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68646" y="4116383"/>
            <a:ext cx="167427" cy="31608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9840" y="4463313"/>
            <a:ext cx="2691684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/>
              <a:t>طول جدید را با مکان نما تعیین می کند </a:t>
            </a:r>
            <a:endParaRPr dirty="0" lang="en-US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r="37"/>
          <a:stretch/>
        </p:blipFill>
        <p:spPr>
          <a:xfrm>
            <a:off x="6893553" y="3773510"/>
            <a:ext cx="4734976" cy="252409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V="1">
            <a:off x="5695682" y="5937161"/>
            <a:ext cx="3280893" cy="25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42879" y="5730934"/>
            <a:ext cx="4327301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با انتخاب جسم و راست کلیک کردن منوی میانبر برخی فرمانها باز می شود .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35295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03"/>
            <a:ext cx="11315257" cy="591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793376" y="1237129"/>
            <a:ext cx="3913095" cy="1613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93375" y="1575995"/>
            <a:ext cx="3913095" cy="1613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93375" y="1914861"/>
            <a:ext cx="3913095" cy="1613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93374" y="2314057"/>
            <a:ext cx="3913095" cy="1613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3374" y="2647181"/>
            <a:ext cx="3913095" cy="1613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93374" y="3010252"/>
            <a:ext cx="3913095" cy="1613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93374" y="3684131"/>
            <a:ext cx="3913095" cy="1613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154822"/>
            <a:ext cx="618565" cy="551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95443" y="1172905"/>
            <a:ext cx="229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بازکردن صفحه جدید اتوکد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6372" y="1493195"/>
            <a:ext cx="207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بازکردن فایا مورد نظر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3315" y="1843514"/>
            <a:ext cx="207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ذخیره فایل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9037" y="2245669"/>
            <a:ext cx="207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ذخیره فایل به عنوان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6468" y="2565959"/>
            <a:ext cx="2477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وارد کردن یک فایل از جای دیگر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5528" y="2935748"/>
            <a:ext cx="284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صادر کردن یک فایل به جای دیگر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9038" y="3524863"/>
            <a:ext cx="207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پرینت گرفتن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7521261" y="5100034"/>
            <a:ext cx="128789" cy="463639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36372" y="4805160"/>
            <a:ext cx="2546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کشیدن خطوط به صورت 90 درجه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7753081" y="5100034"/>
            <a:ext cx="128789" cy="463639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88411" y="4240234"/>
            <a:ext cx="2546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chemeClr val="bg1"/>
                </a:solidFill>
              </a:rPr>
              <a:t>برای کشیدن خطوط زاویه دار کنارش مثلث را کلیک کنیم زاویه دلخواه را داده و می کشیم و انتخاب نکنیم با حرکت ماوس تعیین می کنیک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2183" y="1812736"/>
            <a:ext cx="171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ctrl+s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0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7250806" y="286603"/>
            <a:ext cx="3683357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2000">
                <a:solidFill>
                  <a:srgbClr val="002060"/>
                </a:solidFill>
              </a:rPr>
              <a:t>):</a:t>
            </a:r>
            <a:r>
              <a:rPr dirty="0" lang="en-US" smtClean="0" sz="2000">
                <a:solidFill>
                  <a:srgbClr val="002060"/>
                </a:solidFill>
              </a:rPr>
              <a:t>layer</a:t>
            </a:r>
            <a:r>
              <a:rPr dirty="0" lang="fa-IR" smtClean="0" sz="2000">
                <a:solidFill>
                  <a:srgbClr val="002060"/>
                </a:solidFill>
              </a:rPr>
              <a:t>لایه (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6558" y="842704"/>
            <a:ext cx="4507605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در اتوکد همانند کاغذ کالک در نقشه کشی دستی است .</a:t>
            </a:r>
          </a:p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layer</a:t>
            </a:r>
            <a:r>
              <a:rPr dirty="0" lang="fa-IR" smtClean="0"/>
              <a:t> اینتر صفحه باز می شود</a:t>
            </a:r>
          </a:p>
          <a:p>
            <a:pPr algn="l" rtl="1"/>
            <a:r>
              <a:rPr dirty="0" lang="fa-IR" smtClean="0"/>
              <a:t> </a:t>
            </a:r>
            <a:endParaRPr dirty="0" lang="en-US"/>
          </a:p>
        </p:txBody>
      </p:sp>
      <p:pic>
        <p:nvPicPr>
          <p:cNvPr id="6" name="Content Placeholder 5"/>
          <p:cNvPicPr>
            <a:picLocks noChangeAspect="1"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" r="-18"/>
          <a:stretch/>
        </p:blipFill>
        <p:spPr>
          <a:xfrm>
            <a:off x="188032" y="155625"/>
            <a:ext cx="6472921" cy="346114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93949" y="1455313"/>
            <a:ext cx="2537138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100">
                <a:solidFill>
                  <a:schemeClr val="bg1"/>
                </a:solidFill>
              </a:rPr>
              <a:t>برای تغییر نام لایه (به غیر از لایه صفر) روی نام لایه دوبار کلیک کرده و نام جدید را تایپ می کنیم .</a:t>
            </a:r>
            <a:endParaRPr dirty="0" lang="en-US" sz="110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37893" y="1159099"/>
            <a:ext cx="141668" cy="29621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5310" y="945798"/>
            <a:ext cx="963340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050">
                <a:solidFill>
                  <a:schemeClr val="bg1"/>
                </a:solidFill>
              </a:rPr>
              <a:t>افزودن لایه</a:t>
            </a:r>
            <a:endParaRPr dirty="0" lang="en-US" sz="105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375464" y="832485"/>
            <a:ext cx="51516" cy="16927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596981" y="513961"/>
            <a:ext cx="64394" cy="211235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6221" y="345936"/>
            <a:ext cx="963340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050">
                <a:solidFill>
                  <a:schemeClr val="bg1"/>
                </a:solidFill>
              </a:rPr>
              <a:t>حذف لایه</a:t>
            </a:r>
            <a:endParaRPr dirty="0" lang="en-US" sz="105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08650" y="679477"/>
            <a:ext cx="229243" cy="5904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86833" y="551161"/>
            <a:ext cx="963339" cy="4154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050">
                <a:solidFill>
                  <a:schemeClr val="bg1"/>
                </a:solidFill>
              </a:rPr>
              <a:t>برقرار کردن لایه روشن</a:t>
            </a:r>
            <a:endParaRPr dirty="0" lang="en-US" sz="105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8835" y="4168327"/>
            <a:ext cx="4226846" cy="17851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:Match prop</a:t>
            </a:r>
            <a:endParaRPr dirty="0" lang="fa-IR" smtClean="0" sz="2000">
              <a:solidFill>
                <a:srgbClr val="002060"/>
              </a:solidFill>
            </a:endParaRPr>
          </a:p>
          <a:p>
            <a:pPr algn="r"/>
            <a:r>
              <a:rPr dirty="0" lang="fa-IR" smtClean="0"/>
              <a:t>اگر بخواهیم خصوصیات اجسام را به گونه ای تغییر دهیم که خصوصیات یک جسم دیگر را بگیرند از این فرمان استفاده می کنیم .</a:t>
            </a:r>
          </a:p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match prop</a:t>
            </a:r>
            <a:r>
              <a:rPr dirty="0" lang="fa-IR" smtClean="0"/>
              <a:t> اینتر انتخاب جسم اینتر اگر </a:t>
            </a:r>
            <a:r>
              <a:rPr dirty="0" lang="en-US" smtClean="0"/>
              <a:t>setting</a:t>
            </a:r>
            <a:r>
              <a:rPr dirty="0" lang="fa-IR" smtClean="0"/>
              <a:t> را انتخاب کنیم تغییرات هم می توان داد اینتر</a:t>
            </a:r>
            <a:endParaRPr dirty="0" lang="en-US"/>
          </a:p>
        </p:txBody>
      </p:sp>
      <p:sp>
        <p:nvSpPr>
          <p:cNvPr id="15" name="TextBox 14"/>
          <p:cNvSpPr txBox="1"/>
          <p:nvPr/>
        </p:nvSpPr>
        <p:spPr>
          <a:xfrm>
            <a:off x="7431110" y="2060620"/>
            <a:ext cx="350305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نکته : چراغ روشن یعنی لایه باز هست اگر نخواهیم خاموش می کنیم .</a:t>
            </a:r>
            <a:endParaRPr dirty="0"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459865" y="1207408"/>
            <a:ext cx="6284890" cy="1381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" r="-1"/>
          <a:stretch/>
        </p:blipFill>
        <p:spPr>
          <a:xfrm>
            <a:off x="1277585" y="3324214"/>
            <a:ext cx="5715643" cy="302083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4893972" y="3503054"/>
            <a:ext cx="321972" cy="347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3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1879815"/>
            <a:ext cx="10058400" cy="4023360"/>
          </a:xfrm>
        </p:spPr>
        <p:txBody>
          <a:bodyPr/>
          <a:lstStyle/>
          <a:p>
            <a:pPr algn="r"/>
            <a:r>
              <a:rPr dirty="0" lang="en-US" smtClean="0">
                <a:solidFill>
                  <a:srgbClr val="002060"/>
                </a:solidFill>
              </a:rPr>
              <a:t>: Redo </a:t>
            </a:r>
            <a:r>
              <a:rPr dirty="0" lang="fa-IR" smtClean="0">
                <a:solidFill>
                  <a:srgbClr val="002060"/>
                </a:solidFill>
              </a:rPr>
              <a:t>فرمان</a:t>
            </a:r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7134896" y="399245"/>
            <a:ext cx="3721994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فرمان </a:t>
            </a:r>
            <a:r>
              <a:rPr dirty="0" lang="en-US" smtClean="0" sz="2000">
                <a:solidFill>
                  <a:srgbClr val="002060"/>
                </a:solidFill>
              </a:rPr>
              <a:t> :undo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4896" y="965915"/>
            <a:ext cx="3631842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برای لغو اخرین عمل انجام گرفته به کار می رود .</a:t>
            </a:r>
            <a:endParaRPr dirty="0" lang="en-US"/>
          </a:p>
        </p:txBody>
      </p:sp>
      <p:sp>
        <p:nvSpPr>
          <p:cNvPr id="9" name="TextBox 8"/>
          <p:cNvSpPr txBox="1"/>
          <p:nvPr/>
        </p:nvSpPr>
        <p:spPr>
          <a:xfrm>
            <a:off x="5827690" y="2382592"/>
            <a:ext cx="511291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برای اجرای مجدد فرمان لغو شده و بلافاصله بعد از لغو باید انجام بگیرد .</a:t>
            </a:r>
            <a:endParaRPr dirty="0"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8" r="62606"/>
          <a:stretch/>
        </p:blipFill>
        <p:spPr>
          <a:xfrm>
            <a:off x="553791" y="286603"/>
            <a:ext cx="4778063" cy="289774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2060620" y="359714"/>
            <a:ext cx="695459" cy="439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75775" y="579534"/>
            <a:ext cx="2975019" cy="34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66704" y="579534"/>
            <a:ext cx="1468192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100"/>
              <a:t>با این دو فرمان می توان به چند عمل قبلی و بعدی رفت </a:t>
            </a:r>
            <a:endParaRPr dirty="0" lang="en-US" sz="1100"/>
          </a:p>
        </p:txBody>
      </p:sp>
      <p:sp>
        <p:nvSpPr>
          <p:cNvPr id="6" name="TextBox 5"/>
          <p:cNvSpPr txBox="1"/>
          <p:nvPr/>
        </p:nvSpPr>
        <p:spPr>
          <a:xfrm>
            <a:off x="7753082" y="3863662"/>
            <a:ext cx="310380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هاشور (</a:t>
            </a:r>
            <a:r>
              <a:rPr dirty="0" lang="en-US" smtClean="0" sz="2000">
                <a:solidFill>
                  <a:srgbClr val="002060"/>
                </a:solidFill>
              </a:rPr>
              <a:t>:(</a:t>
            </a:r>
            <a:r>
              <a:rPr dirty="0" err="1" lang="en-US" smtClean="0" sz="2000">
                <a:solidFill>
                  <a:srgbClr val="002060"/>
                </a:solidFill>
              </a:rPr>
              <a:t>Bhatch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2924" y="4494727"/>
            <a:ext cx="395381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/>
              <a:t>تایپ </a:t>
            </a:r>
            <a:r>
              <a:rPr dirty="0" err="1" lang="en-US" smtClean="0"/>
              <a:t>bhatch</a:t>
            </a:r>
            <a:r>
              <a:rPr dirty="0" lang="en-US" smtClean="0"/>
              <a:t> </a:t>
            </a:r>
            <a:r>
              <a:rPr dirty="0" lang="fa-IR"/>
              <a:t> </a:t>
            </a:r>
            <a:r>
              <a:rPr dirty="0" lang="fa-IR" smtClean="0"/>
              <a:t>اینترانتخاب گزینه </a:t>
            </a:r>
            <a:r>
              <a:rPr dirty="0" lang="en-US" smtClean="0"/>
              <a:t>settings</a:t>
            </a:r>
            <a:r>
              <a:rPr dirty="0" lang="fa-IR" smtClean="0"/>
              <a:t>صفحه باز می شود </a:t>
            </a:r>
            <a:endParaRPr dirty="0"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r="-1"/>
          <a:stretch/>
        </p:blipFill>
        <p:spPr>
          <a:xfrm>
            <a:off x="553791" y="3244582"/>
            <a:ext cx="6336406" cy="33865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942822" y="4132967"/>
            <a:ext cx="1307205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100">
                <a:solidFill>
                  <a:schemeClr val="bg1"/>
                </a:solidFill>
              </a:rPr>
              <a:t>انتخاب نوع هاشور از سه نقطه کناری هم میشه</a:t>
            </a:r>
            <a:endParaRPr dirty="0" lang="en-US" sz="11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7836" y="4777562"/>
            <a:ext cx="927279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/>
              <a:t>مقیاس هاشور</a:t>
            </a:r>
            <a:endParaRPr dirty="0" lang="en-US" sz="1100"/>
          </a:p>
        </p:txBody>
      </p:sp>
      <p:sp>
        <p:nvSpPr>
          <p:cNvPr id="18" name="TextBox 17"/>
          <p:cNvSpPr txBox="1"/>
          <p:nvPr/>
        </p:nvSpPr>
        <p:spPr>
          <a:xfrm>
            <a:off x="6944932" y="3696607"/>
            <a:ext cx="16163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/>
              <a:t>انتخاب با کلیک ماوس که با زدن این روی جسم مکانهایی که می خواهیم هاشور شود را انتخاب می کنیم و اینتر</a:t>
            </a:r>
            <a:endParaRPr dirty="0" lang="en-US" sz="1100"/>
          </a:p>
        </p:txBody>
      </p:sp>
      <p:sp>
        <p:nvSpPr>
          <p:cNvPr id="19" name="Right Arrow 18"/>
          <p:cNvSpPr/>
          <p:nvPr/>
        </p:nvSpPr>
        <p:spPr>
          <a:xfrm>
            <a:off x="6513490" y="3822245"/>
            <a:ext cx="431442" cy="24147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214609" y="4217027"/>
            <a:ext cx="193184" cy="9349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22007" y="4310517"/>
            <a:ext cx="257574" cy="155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5531475" y="4132967"/>
            <a:ext cx="45719" cy="17755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6037" y="3671964"/>
            <a:ext cx="1049304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100"/>
              <a:t>به جای هاشور رنگ می شود</a:t>
            </a:r>
            <a:endParaRPr dirty="0" lang="en-US" sz="1100"/>
          </a:p>
        </p:txBody>
      </p:sp>
      <p:sp>
        <p:nvSpPr>
          <p:cNvPr id="24" name="Down Arrow 23"/>
          <p:cNvSpPr/>
          <p:nvPr/>
        </p:nvSpPr>
        <p:spPr>
          <a:xfrm>
            <a:off x="5180689" y="4388282"/>
            <a:ext cx="45719" cy="23898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6427" y="4586525"/>
            <a:ext cx="1220277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100"/>
              <a:t>هاشور رنگی می شود</a:t>
            </a:r>
            <a:endParaRPr dirty="0" lang="en-US" sz="1100"/>
          </a:p>
        </p:txBody>
      </p:sp>
      <p:sp>
        <p:nvSpPr>
          <p:cNvPr id="27" name="TextBox 26"/>
          <p:cNvSpPr txBox="1"/>
          <p:nvPr/>
        </p:nvSpPr>
        <p:spPr>
          <a:xfrm>
            <a:off x="4475734" y="5244850"/>
            <a:ext cx="888642" cy="2616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a-IR" smtClean="0" sz="1100"/>
              <a:t>فاصله هاشور</a:t>
            </a:r>
            <a:endParaRPr dirty="0" lang="en-US" sz="1100"/>
          </a:p>
        </p:txBody>
      </p:sp>
      <p:sp>
        <p:nvSpPr>
          <p:cNvPr id="28" name="TextBox 27"/>
          <p:cNvSpPr txBox="1"/>
          <p:nvPr/>
        </p:nvSpPr>
        <p:spPr>
          <a:xfrm>
            <a:off x="7753082" y="5506460"/>
            <a:ext cx="301365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نکته : با فرمان </a:t>
            </a:r>
            <a:r>
              <a:rPr dirty="0" lang="en-US" smtClean="0"/>
              <a:t>explode</a:t>
            </a:r>
            <a:r>
              <a:rPr dirty="0" lang="fa-IR" smtClean="0"/>
              <a:t> هاشور را تجزیه می توان کرد .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58750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7" name="Content Placeholder 6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r="-24" t="-220"/>
          <a:stretch/>
        </p:blipFill>
        <p:spPr>
          <a:xfrm>
            <a:off x="360608" y="286603"/>
            <a:ext cx="6065949" cy="360281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31110" y="286603"/>
            <a:ext cx="337426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متن(</a:t>
            </a:r>
            <a:r>
              <a:rPr dirty="0" lang="en-US" smtClean="0" sz="2000">
                <a:solidFill>
                  <a:srgbClr val="002060"/>
                </a:solidFill>
              </a:rPr>
              <a:t>:(text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3076" y="914400"/>
            <a:ext cx="3902299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تایپ </a:t>
            </a:r>
            <a:r>
              <a:rPr dirty="0" lang="en-US" smtClean="0"/>
              <a:t>text</a:t>
            </a:r>
            <a:r>
              <a:rPr dirty="0" lang="fa-IR" smtClean="0"/>
              <a:t> اینترکلیک درصفحه برای ابتدای شروع تا انتها بعد نوشتن بعد کلیک در یک جا و زدن </a:t>
            </a:r>
            <a:endParaRPr dirty="0" lang="en-US" smtClean="0"/>
          </a:p>
          <a:p>
            <a:pPr algn="l" rtl="1"/>
            <a:r>
              <a:rPr dirty="0" lang="en-US" smtClean="0"/>
              <a:t>esc</a:t>
            </a:r>
            <a:endParaRPr dirty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890197" y="2009104"/>
            <a:ext cx="3915178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/>
              <a:t>اگر بزرگ شد با </a:t>
            </a:r>
            <a:r>
              <a:rPr dirty="0" lang="en-US" smtClean="0"/>
              <a:t>scale </a:t>
            </a:r>
            <a:r>
              <a:rPr dirty="0" lang="fa-IR"/>
              <a:t> </a:t>
            </a:r>
            <a:r>
              <a:rPr dirty="0" lang="fa-IR" smtClean="0"/>
              <a:t>کوچک می کنیم .</a:t>
            </a:r>
          </a:p>
          <a:p>
            <a:pPr algn="r" rtl="1"/>
            <a:r>
              <a:rPr dirty="0" lang="fa-IR" smtClean="0"/>
              <a:t>اگر بخواهیم نوشته افقی شود ارتفاع که می پرسد 0 می دهیم .</a:t>
            </a:r>
            <a:endParaRPr dirty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 r="4"/>
          <a:stretch/>
        </p:blipFill>
        <p:spPr>
          <a:xfrm>
            <a:off x="4378817" y="4060794"/>
            <a:ext cx="7237927" cy="259158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47741" y="5769736"/>
            <a:ext cx="213789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گزینه </a:t>
            </a:r>
            <a:r>
              <a:rPr dirty="0" lang="en-US" smtClean="0"/>
              <a:t>justify</a:t>
            </a:r>
            <a:r>
              <a:rPr dirty="0" lang="fa-IR" smtClean="0"/>
              <a:t> ترازبندی متن را مشخص می کند .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56401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 r="-37"/>
          <a:stretch/>
        </p:blipFill>
        <p:spPr>
          <a:xfrm>
            <a:off x="489397" y="302983"/>
            <a:ext cx="6516711" cy="34493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75808" y="425003"/>
            <a:ext cx="328411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z="2000">
                <a:solidFill>
                  <a:srgbClr val="002060"/>
                </a:solidFill>
              </a:rPr>
              <a:t> </a:t>
            </a:r>
            <a:r>
              <a:rPr dirty="0" lang="en-US" smtClean="0" sz="2000">
                <a:solidFill>
                  <a:srgbClr val="002060"/>
                </a:solidFill>
              </a:rPr>
              <a:t>: </a:t>
            </a:r>
            <a:r>
              <a:rPr dirty="0" err="1" lang="en-US" smtClean="0" sz="2000">
                <a:solidFill>
                  <a:srgbClr val="002060"/>
                </a:solidFill>
              </a:rPr>
              <a:t>mtext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2935" y="1011981"/>
            <a:ext cx="2446986" cy="203132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برای ایجاد متن یکپارچه به کار می رود .</a:t>
            </a:r>
          </a:p>
          <a:p>
            <a:pPr algn="r" rtl="1"/>
            <a:r>
              <a:rPr dirty="0" lang="fa-IR" smtClean="0"/>
              <a:t>تایپ </a:t>
            </a:r>
            <a:r>
              <a:rPr dirty="0" err="1" lang="en-US" smtClean="0"/>
              <a:t>mtext</a:t>
            </a:r>
            <a:r>
              <a:rPr dirty="0" lang="en-US" smtClean="0"/>
              <a:t> </a:t>
            </a:r>
            <a:r>
              <a:rPr dirty="0" lang="fa-IR" smtClean="0"/>
              <a:t>اینترمشخص کردن نقطه ابتدا گزینه ها می ایند اگر نخواستیم نقطه انتها را هم مشخص و متن را می نویسیم</a:t>
            </a:r>
            <a:r>
              <a:rPr dirty="0" err="1" lang="en-US" smtClean="0"/>
              <a:t>ecs</a:t>
            </a:r>
            <a:r>
              <a:rPr dirty="0" lang="en-US" smtClean="0"/>
              <a:t> </a:t>
            </a:r>
            <a:r>
              <a:rPr dirty="0" lang="fa-IR" smtClean="0"/>
              <a:t>بعد </a:t>
            </a:r>
            <a:r>
              <a:rPr dirty="0" lang="en-US" smtClean="0"/>
              <a:t>yes</a:t>
            </a:r>
            <a:r>
              <a:rPr dirty="0" lang="fa-IR" smtClean="0"/>
              <a:t>  </a:t>
            </a:r>
            <a:endParaRPr dirty="0" lang="en-US"/>
          </a:p>
        </p:txBody>
      </p:sp>
      <p:sp>
        <p:nvSpPr>
          <p:cNvPr id="6" name="TextBox 5"/>
          <p:cNvSpPr txBox="1"/>
          <p:nvPr/>
        </p:nvSpPr>
        <p:spPr>
          <a:xfrm>
            <a:off x="9317864" y="3825025"/>
            <a:ext cx="1642057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: </a:t>
            </a:r>
            <a:r>
              <a:rPr dirty="0" err="1" lang="en-US" smtClean="0" sz="2000">
                <a:solidFill>
                  <a:srgbClr val="002060"/>
                </a:solidFill>
              </a:rPr>
              <a:t>ddedit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4141" y="4365938"/>
            <a:ext cx="3322749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برای ویرایش متن به کار می رود </a:t>
            </a:r>
          </a:p>
          <a:p>
            <a:pPr algn="r"/>
            <a:r>
              <a:rPr dirty="0" lang="fa-IR" smtClean="0"/>
              <a:t>بعد از تایپ اینتر کلیک روی جسم واز بالا ویرایشات مربوطه را انجام می دهیم </a:t>
            </a:r>
            <a:endParaRPr dirty="0" lang="en-US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" r="17" t="-944"/>
          <a:stretch/>
        </p:blipFill>
        <p:spPr>
          <a:xfrm>
            <a:off x="1957588" y="3825025"/>
            <a:ext cx="5344732" cy="284081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1893193" y="3825025"/>
            <a:ext cx="5473521" cy="802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9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8319752" y="399245"/>
            <a:ext cx="2588654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: </a:t>
            </a:r>
            <a:r>
              <a:rPr dirty="0" err="1" lang="en-US" smtClean="0" sz="2000">
                <a:solidFill>
                  <a:srgbClr val="002060"/>
                </a:solidFill>
              </a:rPr>
              <a:t>scaletext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4896" y="1011981"/>
            <a:ext cx="377351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این فرمان نوشته ها را تغییر اندازه می دهد </a:t>
            </a:r>
          </a:p>
          <a:p>
            <a:pPr algn="r" rtl="1"/>
            <a:r>
              <a:rPr dirty="0" lang="fa-IR" smtClean="0"/>
              <a:t>بعد از تایپ </a:t>
            </a:r>
            <a:r>
              <a:rPr dirty="0" err="1" lang="en-US" smtClean="0"/>
              <a:t>scaletext</a:t>
            </a:r>
            <a:r>
              <a:rPr dirty="0" lang="fa-IR" smtClean="0"/>
              <a:t> اینتر انتخاب نوشته اینترکلیک روی گزینه اول وارد کردن مقیاس اینتر</a:t>
            </a:r>
            <a:endParaRPr dirty="0" lang="en-US"/>
          </a:p>
        </p:txBody>
      </p:sp>
      <p:pic>
        <p:nvPicPr>
          <p:cNvPr id="8" name="Content Placeholder 7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" r="4"/>
          <a:stretch/>
        </p:blipFill>
        <p:spPr>
          <a:xfrm>
            <a:off x="528034" y="286603"/>
            <a:ext cx="5769735" cy="308766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" r="-14"/>
          <a:stretch/>
        </p:blipFill>
        <p:spPr>
          <a:xfrm>
            <a:off x="5743978" y="2109279"/>
            <a:ext cx="4043967" cy="220060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675809" y="4481744"/>
            <a:ext cx="3232597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 : Block 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009" y="5053718"/>
            <a:ext cx="5061397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وقتی چیزی ترسیم کردیم و می خواهیم انرا ذخیره کرده و در جاهای دیگر استفاده کنیم از این فرمان استفاده می کنیم .</a:t>
            </a:r>
          </a:p>
          <a:p>
            <a:pPr algn="r" rtl="1"/>
            <a:r>
              <a:rPr dirty="0" lang="fa-IR" smtClean="0"/>
              <a:t>تایپ </a:t>
            </a:r>
            <a:r>
              <a:rPr dirty="0" lang="en-US" smtClean="0"/>
              <a:t>block</a:t>
            </a:r>
            <a:r>
              <a:rPr dirty="0" lang="fa-IR" smtClean="0"/>
              <a:t> اینتر صفحه باز می شود اسم می نویسیم و جسم را انتخاب و </a:t>
            </a:r>
            <a:r>
              <a:rPr dirty="0" lang="en-US" smtClean="0"/>
              <a:t>ok</a:t>
            </a:r>
            <a:endParaRPr dirty="0"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r="-19"/>
          <a:stretch/>
        </p:blipFill>
        <p:spPr>
          <a:xfrm>
            <a:off x="130809" y="3715554"/>
            <a:ext cx="5458623" cy="28848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206839" y="4681799"/>
            <a:ext cx="618186" cy="200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69724" y="5103252"/>
            <a:ext cx="463639" cy="109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33363" y="3791321"/>
            <a:ext cx="257578" cy="618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95471" y="4289936"/>
            <a:ext cx="2614411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1100">
                <a:solidFill>
                  <a:schemeClr val="bg1"/>
                </a:solidFill>
              </a:rPr>
              <a:t>از </a:t>
            </a:r>
            <a:r>
              <a:rPr dirty="0" lang="en-US" smtClean="0" sz="1100">
                <a:solidFill>
                  <a:schemeClr val="bg1"/>
                </a:solidFill>
              </a:rPr>
              <a:t>insert</a:t>
            </a:r>
            <a:r>
              <a:rPr dirty="0" lang="fa-IR" smtClean="0">
                <a:solidFill>
                  <a:schemeClr val="bg1"/>
                </a:solidFill>
              </a:rPr>
              <a:t> </a:t>
            </a:r>
            <a:r>
              <a:rPr dirty="0" lang="fa-IR" smtClean="0" sz="1100">
                <a:solidFill>
                  <a:schemeClr val="bg1"/>
                </a:solidFill>
              </a:rPr>
              <a:t>بلاکی که ذخیره شده را می توان اورد</a:t>
            </a:r>
            <a:endParaRPr dirty="0"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9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r="-30"/>
          <a:stretch/>
        </p:blipFill>
        <p:spPr>
          <a:xfrm>
            <a:off x="288318" y="103031"/>
            <a:ext cx="5829147" cy="328411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487177" y="463639"/>
            <a:ext cx="244698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/>
              <a:t> </a:t>
            </a:r>
            <a:r>
              <a:rPr dirty="0" lang="en-US" smtClean="0" sz="2000">
                <a:solidFill>
                  <a:srgbClr val="002060"/>
                </a:solidFill>
              </a:rPr>
              <a:t>: Insert 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4287" y="1043189"/>
            <a:ext cx="406972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بعد از تایپ صفحه باز می شود که بلاک مورد نظر را می توان ویرایش کرد .</a:t>
            </a:r>
            <a:endParaRPr dirty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" r="19"/>
          <a:stretch/>
        </p:blipFill>
        <p:spPr>
          <a:xfrm>
            <a:off x="2423063" y="3090929"/>
            <a:ext cx="5806538" cy="309179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08394" y="3181082"/>
            <a:ext cx="1725769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/>
              <a:t> </a:t>
            </a:r>
            <a:r>
              <a:rPr dirty="0" lang="en-US" smtClean="0" sz="2000">
                <a:solidFill>
                  <a:srgbClr val="002060"/>
                </a:solidFill>
              </a:rPr>
              <a:t>: purge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7177" y="3786389"/>
            <a:ext cx="235683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کلیه ی بلاکها و ... را حذف می کند . 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09928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r="-37"/>
          <a:stretch/>
        </p:blipFill>
        <p:spPr>
          <a:xfrm>
            <a:off x="334730" y="183572"/>
            <a:ext cx="6748649" cy="36047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18242" y="489397"/>
            <a:ext cx="188031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/>
              <a:t> </a:t>
            </a:r>
            <a:r>
              <a:rPr dirty="0" lang="en-US" smtClean="0" sz="2000">
                <a:solidFill>
                  <a:srgbClr val="002060"/>
                </a:solidFill>
              </a:rPr>
              <a:t>: </a:t>
            </a:r>
            <a:r>
              <a:rPr dirty="0" err="1" lang="en-US" smtClean="0" sz="2000">
                <a:solidFill>
                  <a:srgbClr val="002060"/>
                </a:solidFill>
              </a:rPr>
              <a:t>dimliner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778" y="1019410"/>
            <a:ext cx="342578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برای اندازه گذاری به کار می رود .</a:t>
            </a:r>
          </a:p>
          <a:p>
            <a:pPr algn="r" rtl="1"/>
            <a:r>
              <a:rPr dirty="0" lang="fa-IR" smtClean="0"/>
              <a:t>تایپ </a:t>
            </a:r>
            <a:r>
              <a:rPr dirty="0" err="1" lang="en-US" smtClean="0"/>
              <a:t>dimliner</a:t>
            </a:r>
            <a:r>
              <a:rPr dirty="0" lang="en-US" smtClean="0"/>
              <a:t> </a:t>
            </a:r>
            <a:r>
              <a:rPr dirty="0" lang="fa-IR" smtClean="0"/>
              <a:t> اینتر مشخص کردن شروع و انتها بعد گزینه ها می ایند که افقی عمودی چرخش زاویه دار هستند دراخر کلیک </a:t>
            </a:r>
            <a:endParaRPr dirty="0" lang="en-US"/>
          </a:p>
        </p:txBody>
      </p:sp>
      <p:sp>
        <p:nvSpPr>
          <p:cNvPr id="7" name="Oval 6"/>
          <p:cNvSpPr/>
          <p:nvPr/>
        </p:nvSpPr>
        <p:spPr>
          <a:xfrm>
            <a:off x="2472744" y="3400024"/>
            <a:ext cx="1777284" cy="388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6868" y="3073033"/>
            <a:ext cx="3528812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/>
              <a:t> </a:t>
            </a:r>
            <a:r>
              <a:rPr dirty="0" lang="en-US" smtClean="0" sz="2000">
                <a:solidFill>
                  <a:srgbClr val="002060"/>
                </a:solidFill>
              </a:rPr>
              <a:t>: </a:t>
            </a:r>
            <a:r>
              <a:rPr dirty="0" err="1" lang="en-US" smtClean="0" sz="2000">
                <a:solidFill>
                  <a:srgbClr val="002060"/>
                </a:solidFill>
              </a:rPr>
              <a:t>Dimaligned</a:t>
            </a:r>
            <a:r>
              <a:rPr dirty="0" lang="en-US" smtClean="0" sz="2000">
                <a:solidFill>
                  <a:srgbClr val="002060"/>
                </a:solidFill>
              </a:rPr>
              <a:t> 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6108" y="3788340"/>
            <a:ext cx="397957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این فرمان اندازه گذاری مورب به کار می رود .</a:t>
            </a:r>
            <a:endParaRPr dirty="0" lang="en-US"/>
          </a:p>
        </p:txBody>
      </p:sp>
      <p:sp>
        <p:nvSpPr>
          <p:cNvPr id="10" name="TextBox 9"/>
          <p:cNvSpPr txBox="1"/>
          <p:nvPr/>
        </p:nvSpPr>
        <p:spPr>
          <a:xfrm>
            <a:off x="7523837" y="4472869"/>
            <a:ext cx="363184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 : </a:t>
            </a:r>
            <a:r>
              <a:rPr dirty="0" err="1" lang="en-US" smtClean="0" sz="2000">
                <a:solidFill>
                  <a:srgbClr val="002060"/>
                </a:solidFill>
              </a:rPr>
              <a:t>dimordinate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2767" y="4972732"/>
            <a:ext cx="5112913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این فرمان اندازه گذاری طول و عرض را مشخص می کند .</a:t>
            </a:r>
            <a:endParaRPr dirty="0"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r="36"/>
          <a:stretch/>
        </p:blipFill>
        <p:spPr>
          <a:xfrm>
            <a:off x="825445" y="3891371"/>
            <a:ext cx="5497960" cy="29022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H="1">
            <a:off x="4765183" y="5451004"/>
            <a:ext cx="3065172" cy="988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6" name="Content Placeholder 5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" r="-30"/>
          <a:stretch/>
        </p:blipFill>
        <p:spPr>
          <a:xfrm>
            <a:off x="203486" y="325297"/>
            <a:ext cx="4923936" cy="285910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4276" y="304095"/>
            <a:ext cx="5808372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err="1" lang="en-US" smtClean="0" sz="2000">
                <a:solidFill>
                  <a:srgbClr val="002060"/>
                </a:solidFill>
              </a:rPr>
              <a:t>Dimradious</a:t>
            </a:r>
            <a:r>
              <a:rPr dirty="0" lang="en-US" smtClean="0" sz="2000">
                <a:solidFill>
                  <a:srgbClr val="002060"/>
                </a:solidFill>
              </a:rPr>
              <a:t> </a:t>
            </a:r>
            <a:r>
              <a:rPr dirty="0" lang="fa-IR" smtClean="0" sz="2000">
                <a:solidFill>
                  <a:srgbClr val="002060"/>
                </a:solidFill>
              </a:rPr>
              <a:t>و</a:t>
            </a:r>
            <a:r>
              <a:rPr dirty="0" lang="en-US" smtClean="0" sz="2000">
                <a:solidFill>
                  <a:srgbClr val="002060"/>
                </a:solidFill>
              </a:rPr>
              <a:t> </a:t>
            </a:r>
            <a:r>
              <a:rPr dirty="0" err="1" lang="en-US" smtClean="0" sz="2000">
                <a:solidFill>
                  <a:srgbClr val="002060"/>
                </a:solidFill>
              </a:rPr>
              <a:t>dimdiameter</a:t>
            </a:r>
            <a:r>
              <a:rPr dirty="0" lang="en-US" smtClean="0" sz="2000">
                <a:solidFill>
                  <a:srgbClr val="002060"/>
                </a:solidFill>
              </a:rPr>
              <a:t> </a:t>
            </a:r>
            <a:r>
              <a:rPr dirty="0" lang="fa-IR" smtClean="0" sz="2000">
                <a:solidFill>
                  <a:srgbClr val="002060"/>
                </a:solidFill>
              </a:rPr>
              <a:t>و </a:t>
            </a:r>
            <a:r>
              <a:rPr dirty="0" lang="en-US" sz="2000">
                <a:solidFill>
                  <a:srgbClr val="002060"/>
                </a:solidFill>
              </a:rPr>
              <a:t> </a:t>
            </a:r>
            <a:r>
              <a:rPr dirty="0" err="1" lang="en-US" smtClean="0" sz="2000">
                <a:solidFill>
                  <a:srgbClr val="002060"/>
                </a:solidFill>
              </a:rPr>
              <a:t>dimangular</a:t>
            </a:r>
            <a:r>
              <a:rPr dirty="0" lang="en-US" smtClean="0" sz="2000">
                <a:solidFill>
                  <a:srgbClr val="002060"/>
                </a:solidFill>
              </a:rPr>
              <a:t> </a:t>
            </a:r>
            <a:r>
              <a:rPr dirty="0" lang="fa-IR" smtClean="0" sz="2000">
                <a:solidFill>
                  <a:srgbClr val="002060"/>
                </a:solidFill>
              </a:rPr>
              <a:t> به ترتیب اندازه گذاری شعاعی – قطری و زاویه ای می باشند .</a:t>
            </a:r>
            <a:endParaRPr dirty="0" lang="en-US" sz="200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00789" y="862885"/>
            <a:ext cx="1957588" cy="1171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47308" y="1873040"/>
            <a:ext cx="5808372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برای مشخص کردن نقطه وسط دایره از </a:t>
            </a:r>
            <a:r>
              <a:rPr dirty="0" err="1" lang="en-US" smtClean="0" sz="2000">
                <a:solidFill>
                  <a:srgbClr val="002060"/>
                </a:solidFill>
              </a:rPr>
              <a:t>dimcenter</a:t>
            </a:r>
            <a:r>
              <a:rPr dirty="0" lang="fa-IR" smtClean="0" sz="2000">
                <a:solidFill>
                  <a:srgbClr val="002060"/>
                </a:solidFill>
              </a:rPr>
              <a:t> استفاده می کنیم .</a:t>
            </a:r>
            <a:endParaRPr dirty="0" lang="en-US" smtClean="0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برای اندازه گذاری سریع از فرمان </a:t>
            </a:r>
            <a:r>
              <a:rPr dirty="0" err="1" lang="en-US" smtClean="0" sz="2000">
                <a:solidFill>
                  <a:srgbClr val="002060"/>
                </a:solidFill>
              </a:rPr>
              <a:t>qdim</a:t>
            </a:r>
            <a:r>
              <a:rPr dirty="0" lang="en-US" smtClean="0" sz="2000">
                <a:solidFill>
                  <a:srgbClr val="002060"/>
                </a:solidFill>
              </a:rPr>
              <a:t> </a:t>
            </a:r>
            <a:r>
              <a:rPr dirty="0" lang="fa-IR" smtClean="0" sz="2000">
                <a:solidFill>
                  <a:srgbClr val="002060"/>
                </a:solidFill>
              </a:rPr>
              <a:t> استفاده می شود .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8079" y="3850782"/>
            <a:ext cx="3827601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err="1" lang="en-US" smtClean="0" sz="2000">
                <a:solidFill>
                  <a:srgbClr val="002060"/>
                </a:solidFill>
              </a:rPr>
              <a:t>Dimstyle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5645" y="4559121"/>
            <a:ext cx="527003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تغییر شیوه اندازه گذاری </a:t>
            </a:r>
          </a:p>
          <a:p>
            <a:pPr algn="r"/>
            <a:r>
              <a:rPr dirty="0" lang="fa-IR" smtClean="0"/>
              <a:t>بعد از تایپ اینتر صفحه باز می شود </a:t>
            </a:r>
            <a:endParaRPr dirty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r="-26"/>
          <a:stretch/>
        </p:blipFill>
        <p:spPr>
          <a:xfrm>
            <a:off x="1571223" y="3024383"/>
            <a:ext cx="6709892" cy="365975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57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6" y="132057"/>
            <a:ext cx="5695630" cy="388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75" y="132057"/>
            <a:ext cx="4964505" cy="338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65" y="3146286"/>
            <a:ext cx="5119990" cy="351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82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86603"/>
            <a:ext cx="5859559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1321074"/>
            <a:ext cx="6473780" cy="445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300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568" y="1314624"/>
            <a:ext cx="10058400" cy="1450757"/>
          </a:xfrm>
        </p:spPr>
        <p:txBody>
          <a:bodyPr>
            <a:normAutofit/>
          </a:bodyPr>
          <a:lstStyle/>
          <a:p>
            <a:pPr algn="r"/>
            <a:r>
              <a:rPr dirty="0" lang="fa-IR" smtClean="0" sz="1800">
                <a:solidFill>
                  <a:schemeClr val="tx1"/>
                </a:solidFill>
              </a:rPr>
              <a:t>نوشتن فرمانها در قسمت فرمانها </a:t>
            </a:r>
            <a:br>
              <a:rPr dirty="0" lang="fa-IR" smtClean="0" sz="1800">
                <a:solidFill>
                  <a:schemeClr val="tx1"/>
                </a:solidFill>
              </a:rPr>
            </a:br>
            <a:r>
              <a:rPr dirty="0" lang="fa-IR" smtClean="0" sz="1800">
                <a:solidFill>
                  <a:schemeClr val="tx1"/>
                </a:solidFill>
              </a:rPr>
              <a:t/>
            </a:r>
            <a:br>
              <a:rPr dirty="0" lang="fa-IR" smtClean="0" sz="1800">
                <a:solidFill>
                  <a:schemeClr val="tx1"/>
                </a:solidFill>
              </a:rPr>
            </a:br>
            <a:r>
              <a:rPr dirty="0" lang="fa-IR" smtClean="0" sz="1800">
                <a:solidFill>
                  <a:schemeClr val="tx1"/>
                </a:solidFill>
              </a:rPr>
              <a:t>انتخاب برخی فرمانها از قسمت منوی کار اتوکد</a:t>
            </a:r>
            <a:endParaRPr dirty="0" lang="en-US" sz="18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47" y="106924"/>
            <a:ext cx="10787121" cy="1979052"/>
          </a:xfrm>
        </p:spPr>
        <p:txBody>
          <a:bodyPr>
            <a:normAutofit fontScale="70000" lnSpcReduction="20000"/>
          </a:bodyPr>
          <a:lstStyle/>
          <a:p>
            <a:pPr algn="r"/>
            <a:endParaRPr dirty="0" lang="fa-IR" smtClean="0"/>
          </a:p>
          <a:p>
            <a:pPr algn="r"/>
            <a:endParaRPr dirty="0" lang="fa-IR"/>
          </a:p>
          <a:p>
            <a:pPr algn="r"/>
            <a:endParaRPr dirty="0" lang="fa-IR" smtClean="0"/>
          </a:p>
          <a:p>
            <a:pPr algn="r"/>
            <a:endParaRPr dirty="0" lang="fa-IR"/>
          </a:p>
          <a:p>
            <a:pPr algn="r"/>
            <a:endParaRPr dirty="0" lang="fa-IR" smtClean="0"/>
          </a:p>
          <a:p>
            <a:pPr algn="l" rtl="1"/>
            <a:r>
              <a:rPr dirty="0" lang="fa-IR" smtClean="0"/>
              <a:t>              مثال :</a:t>
            </a:r>
            <a:r>
              <a:rPr dirty="0" lang="en-US" smtClean="0"/>
              <a:t>                                                  </a:t>
            </a:r>
            <a:r>
              <a:rPr dirty="0" lang="fa-IR" smtClean="0"/>
              <a:t>                              </a:t>
            </a:r>
            <a:r>
              <a:rPr dirty="0" lang="en-US" smtClean="0"/>
              <a:t>open</a:t>
            </a:r>
            <a:r>
              <a:rPr dirty="0" lang="fa-IR" smtClean="0"/>
              <a:t>          </a:t>
            </a:r>
            <a:r>
              <a:rPr dirty="0" lang="en-US" smtClean="0"/>
              <a:t>ctrl + o </a:t>
            </a:r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1957892" y="1027490"/>
            <a:ext cx="9197788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 و تایپ همزمان یک حرف فرمانهای مربوطه را نیز انجام می دهد.</a:t>
            </a:r>
            <a:r>
              <a:rPr dirty="0" lang="en-US" smtClean="0"/>
              <a:t>ctrl</a:t>
            </a:r>
            <a:r>
              <a:rPr dirty="0" lang="fa-IR" smtClean="0"/>
              <a:t>یا</a:t>
            </a:r>
            <a:r>
              <a:rPr dirty="0" lang="en-US" smtClean="0"/>
              <a:t> alt </a:t>
            </a:r>
            <a:r>
              <a:rPr dirty="0" lang="fa-IR" smtClean="0"/>
              <a:t>فشرده نگه داشتن یکی ازکلیدهای </a:t>
            </a:r>
            <a:endParaRPr dirty="0" lang="en-US"/>
          </a:p>
        </p:txBody>
      </p:sp>
      <p:sp>
        <p:nvSpPr>
          <p:cNvPr id="8" name="TextBox 7"/>
          <p:cNvSpPr txBox="1"/>
          <p:nvPr/>
        </p:nvSpPr>
        <p:spPr>
          <a:xfrm>
            <a:off x="3993776" y="295835"/>
            <a:ext cx="7046259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2000">
                <a:solidFill>
                  <a:srgbClr val="002060"/>
                </a:solidFill>
              </a:rPr>
              <a:t>روشهای کار در اتوکد :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39067" y="1834341"/>
            <a:ext cx="177501" cy="22569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" r="-1176"/>
          <a:stretch/>
        </p:blipFill>
        <p:spPr>
          <a:xfrm>
            <a:off x="487847" y="3140185"/>
            <a:ext cx="5333293" cy="31704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52882" y="4391695"/>
            <a:ext cx="1416676" cy="12878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52882" y="4638073"/>
            <a:ext cx="1416676" cy="12878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52882" y="4884451"/>
            <a:ext cx="1416676" cy="12878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9557" y="4256053"/>
            <a:ext cx="3464417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/>
              <a:t>گشتن به صورت سه بعدی یا دو بعدی در اتوکد</a:t>
            </a:r>
            <a:endParaRPr dirty="0"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7169558" y="4545293"/>
            <a:ext cx="3464417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/>
              <a:t>با دست در صفحه اتوکد بالا یا پایین می کشیم </a:t>
            </a:r>
            <a:endParaRPr dirty="0"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7169557" y="4804073"/>
            <a:ext cx="3464417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/>
              <a:t> به نزدیک یا عقب</a:t>
            </a:r>
            <a:r>
              <a:rPr dirty="0" lang="en-US" smtClean="0" sz="1600"/>
              <a:t>zoom </a:t>
            </a:r>
            <a:endParaRPr dirty="0" lang="en-US" sz="1600"/>
          </a:p>
        </p:txBody>
      </p:sp>
      <p:sp>
        <p:nvSpPr>
          <p:cNvPr id="16" name="Right Arrow 15"/>
          <p:cNvSpPr/>
          <p:nvPr/>
        </p:nvSpPr>
        <p:spPr>
          <a:xfrm>
            <a:off x="5752882" y="3685585"/>
            <a:ext cx="1416676" cy="12878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69557" y="3566983"/>
            <a:ext cx="3464417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/>
              <a:t>با کلیک و کشیدن روی قطب نما به صورت دو یا سه بعدی ترسیم را می گردیم</a:t>
            </a:r>
            <a:endParaRPr dirty="0" lang="en-US" sz="1600"/>
          </a:p>
        </p:txBody>
      </p:sp>
      <p:sp>
        <p:nvSpPr>
          <p:cNvPr id="18" name="Right Arrow 17"/>
          <p:cNvSpPr/>
          <p:nvPr/>
        </p:nvSpPr>
        <p:spPr>
          <a:xfrm>
            <a:off x="5752880" y="5130155"/>
            <a:ext cx="1416676" cy="12878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9556" y="5038044"/>
            <a:ext cx="3464417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/>
              <a:t>چرخش</a:t>
            </a:r>
            <a:r>
              <a:rPr dirty="0" lang="en-US" smtClean="0" sz="1600"/>
              <a:t> </a:t>
            </a:r>
            <a:endParaRPr dirty="0"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487846" y="2228045"/>
            <a:ext cx="350592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/>
              <a:t>F7      </a:t>
            </a:r>
            <a:r>
              <a:rPr dirty="0" lang="fa-IR" smtClean="0"/>
              <a:t>روشن و خاموش کرد</a:t>
            </a:r>
            <a:r>
              <a:rPr dirty="0" lang="fa-IR"/>
              <a:t>ن</a:t>
            </a:r>
            <a:r>
              <a:rPr dirty="0" lang="fa-IR" smtClean="0"/>
              <a:t> </a:t>
            </a:r>
            <a:r>
              <a:rPr dirty="0" lang="en-US" smtClean="0"/>
              <a:t>GRID</a:t>
            </a:r>
            <a:endParaRPr dirty="0" lang="en-US"/>
          </a:p>
        </p:txBody>
      </p:sp>
      <p:sp>
        <p:nvSpPr>
          <p:cNvPr id="20" name="Right Arrow 19"/>
          <p:cNvSpPr/>
          <p:nvPr/>
        </p:nvSpPr>
        <p:spPr>
          <a:xfrm>
            <a:off x="861566" y="2354060"/>
            <a:ext cx="177501" cy="2287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747752" y="5653825"/>
            <a:ext cx="51516" cy="412124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3942259" y="5653825"/>
            <a:ext cx="51516" cy="412124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4694" y="5036521"/>
            <a:ext cx="3452857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>
                <a:solidFill>
                  <a:schemeClr val="bg1"/>
                </a:solidFill>
              </a:rPr>
              <a:t>روشن کردن اینها  برای ترسیم خطوط پشت سر هم و چسباندن خط اخر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851" y="2649515"/>
            <a:ext cx="3607408" cy="5386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err="1" lang="en-US" smtClean="0"/>
              <a:t>ctrl+c</a:t>
            </a:r>
            <a:r>
              <a:rPr dirty="0" lang="en-US" smtClean="0"/>
              <a:t>     </a:t>
            </a:r>
            <a:r>
              <a:rPr dirty="0" err="1" lang="en-US" smtClean="0"/>
              <a:t>ctrl+v</a:t>
            </a:r>
            <a:r>
              <a:rPr dirty="0" lang="en-US" smtClean="0"/>
              <a:t>                           </a:t>
            </a:r>
            <a:r>
              <a:rPr dirty="0" lang="fa-IR" smtClean="0" sz="1100"/>
              <a:t>کپی پیست از صفحه ای به صفحه دیگر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1873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" y="286603"/>
            <a:ext cx="5191528" cy="490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61" y="1106939"/>
            <a:ext cx="5401399" cy="512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589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4" y="208042"/>
            <a:ext cx="5859559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43" y="1737360"/>
            <a:ext cx="6177033" cy="452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76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dirty="0" lang="en-US" smtClean="0"/>
          </a:p>
          <a:p>
            <a:pPr algn="r"/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8049296" y="118048"/>
            <a:ext cx="3116687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/>
              <a:t> </a:t>
            </a:r>
            <a:r>
              <a:rPr dirty="0" lang="en-US" smtClean="0" sz="2000">
                <a:solidFill>
                  <a:srgbClr val="002060"/>
                </a:solidFill>
              </a:rPr>
              <a:t>: </a:t>
            </a:r>
            <a:r>
              <a:rPr dirty="0" err="1" lang="en-US" smtClean="0" sz="2000">
                <a:solidFill>
                  <a:srgbClr val="002060"/>
                </a:solidFill>
              </a:rPr>
              <a:t>plottermanager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107" y="502047"/>
            <a:ext cx="873187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/>
              <a:t>این فرمان اطلاعات چاپ را در پرونده ای ذخیره می کند که بعد از باز شدن </a:t>
            </a:r>
            <a:r>
              <a:rPr dirty="0" err="1" lang="en-US" smtClean="0"/>
              <a:t>add_a_wizard</a:t>
            </a:r>
            <a:r>
              <a:rPr dirty="0" lang="en-US" smtClean="0"/>
              <a:t> </a:t>
            </a:r>
            <a:r>
              <a:rPr dirty="0" lang="fa-IR"/>
              <a:t> </a:t>
            </a:r>
            <a:r>
              <a:rPr dirty="0" lang="fa-IR" smtClean="0"/>
              <a:t>رو کلیک می کنیم </a:t>
            </a:r>
            <a:endParaRPr dirty="0" lang="en-US"/>
          </a:p>
        </p:txBody>
      </p:sp>
      <p:sp>
        <p:nvSpPr>
          <p:cNvPr id="6" name="TextBox 5"/>
          <p:cNvSpPr txBox="1"/>
          <p:nvPr/>
        </p:nvSpPr>
        <p:spPr>
          <a:xfrm>
            <a:off x="7134896" y="1153306"/>
            <a:ext cx="4031087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 sz="2000">
                <a:solidFill>
                  <a:srgbClr val="002060"/>
                </a:solidFill>
              </a:rPr>
              <a:t> :</a:t>
            </a:r>
            <a:r>
              <a:rPr dirty="0" lang="en-US" sz="2000">
                <a:solidFill>
                  <a:srgbClr val="002060"/>
                </a:solidFill>
              </a:rPr>
              <a:t> </a:t>
            </a:r>
            <a:r>
              <a:rPr dirty="0" lang="en-US" smtClean="0" sz="2000">
                <a:solidFill>
                  <a:srgbClr val="002060"/>
                </a:solidFill>
              </a:rPr>
              <a:t>plot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9888" y="1507052"/>
            <a:ext cx="5306095" cy="3139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برای چاپ نقشه به کار می رود .</a:t>
            </a:r>
            <a:endParaRPr dirty="0" lang="en-US" smtClean="0"/>
          </a:p>
          <a:p>
            <a:pPr algn="r" rtl="1"/>
            <a:r>
              <a:rPr dirty="0" lang="fa-IR" smtClean="0"/>
              <a:t>فرمان </a:t>
            </a:r>
            <a:r>
              <a:rPr dirty="0" lang="en-US" smtClean="0"/>
              <a:t>preview </a:t>
            </a:r>
            <a:r>
              <a:rPr dirty="0" lang="fa-IR" smtClean="0"/>
              <a:t> برای پیش مشاهده می باشد .</a:t>
            </a:r>
          </a:p>
          <a:p>
            <a:pPr algn="r" rtl="1"/>
            <a:endParaRPr dirty="0" lang="fa-IR"/>
          </a:p>
          <a:p>
            <a:pPr algn="r" rtl="1"/>
            <a:r>
              <a:rPr dirty="0" err="1" lang="en-US" smtClean="0"/>
              <a:t>Ctrl+p</a:t>
            </a:r>
            <a:endParaRPr dirty="0" lang="fa-IR" smtClean="0"/>
          </a:p>
          <a:p>
            <a:pPr rtl="1"/>
            <a:endParaRPr dirty="0" lang="fa-IR"/>
          </a:p>
          <a:p>
            <a:pPr algn="r" rtl="1"/>
            <a:endParaRPr dirty="0" lang="fa-IR" smtClean="0"/>
          </a:p>
          <a:p>
            <a:pPr algn="r" rtl="1"/>
            <a:endParaRPr dirty="0" lang="fa-IR"/>
          </a:p>
          <a:p>
            <a:pPr algn="r" rtl="1"/>
            <a:endParaRPr dirty="0" lang="fa-IR" smtClean="0"/>
          </a:p>
          <a:p>
            <a:pPr algn="r" rtl="1"/>
            <a:endParaRPr dirty="0" lang="fa-IR"/>
          </a:p>
          <a:p>
            <a:pPr algn="r" rtl="1"/>
            <a:r>
              <a:rPr dirty="0" lang="fa-IR" smtClean="0"/>
              <a:t>فرمان </a:t>
            </a:r>
            <a:r>
              <a:rPr dirty="0" err="1" lang="en-US" smtClean="0"/>
              <a:t>etransmit</a:t>
            </a:r>
            <a:r>
              <a:rPr dirty="0" lang="en-US" smtClean="0"/>
              <a:t> </a:t>
            </a:r>
            <a:r>
              <a:rPr dirty="0" lang="fa-IR" smtClean="0"/>
              <a:t> برای ارسال پرونده ی ترسیمی از </a:t>
            </a:r>
            <a:r>
              <a:rPr dirty="0" err="1" lang="en-US" smtClean="0"/>
              <a:t>gmail</a:t>
            </a:r>
            <a:endParaRPr dirty="0" lang="en-US" smtClean="0"/>
          </a:p>
          <a:p>
            <a:pPr algn="r" rtl="1"/>
            <a:r>
              <a:rPr dirty="0" lang="fa-IR" smtClean="0"/>
              <a:t>و فرمان </a:t>
            </a:r>
            <a:r>
              <a:rPr dirty="0" lang="en-US" smtClean="0"/>
              <a:t>publish to web </a:t>
            </a:r>
            <a:r>
              <a:rPr dirty="0" lang="fa-IR" smtClean="0"/>
              <a:t> ارسال به وب می باشد . </a:t>
            </a:r>
            <a:endParaRPr dirty="0"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17"/>
          <a:stretch/>
        </p:blipFill>
        <p:spPr>
          <a:xfrm>
            <a:off x="374776" y="979753"/>
            <a:ext cx="5975797" cy="36666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319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844181" y="207556"/>
            <a:ext cx="262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dirty="0" smtClean="0"/>
              <a:t>کشیدن خط (</a:t>
            </a:r>
            <a:r>
              <a:rPr lang="en-US" dirty="0" smtClean="0"/>
              <a:t>(line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103031"/>
            <a:ext cx="6130344" cy="3789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27398" y="893077"/>
            <a:ext cx="4700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dirty="0" smtClean="0"/>
              <a:t> در قسمت فرمان </a:t>
            </a:r>
            <a:r>
              <a:rPr lang="en-US" dirty="0" smtClean="0"/>
              <a:t>line</a:t>
            </a:r>
            <a:r>
              <a:rPr lang="fa-IR" dirty="0" smtClean="0"/>
              <a:t> یا </a:t>
            </a:r>
            <a:r>
              <a:rPr lang="en-US" dirty="0" smtClean="0"/>
              <a:t>L</a:t>
            </a:r>
            <a:r>
              <a:rPr lang="fa-IR" dirty="0" smtClean="0"/>
              <a:t> می نویسیم و </a:t>
            </a:r>
            <a:r>
              <a:rPr lang="en-US" dirty="0" smtClean="0"/>
              <a:t>ENTER </a:t>
            </a:r>
            <a:r>
              <a:rPr lang="fa-IR" dirty="0" smtClean="0"/>
              <a:t>را می زنیم  وبعد در صفحه ترسیم نقطه مبدا را با کلیک مشخص کرده و طول مورد نظر را وارد میکنیم و </a:t>
            </a:r>
            <a:r>
              <a:rPr lang="en-US" dirty="0" smtClean="0"/>
              <a:t>ENTER </a:t>
            </a:r>
            <a:r>
              <a:rPr lang="fa-IR" dirty="0" smtClean="0"/>
              <a:t>می زنیم .  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64406" y="3266872"/>
            <a:ext cx="450760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0180" y="2079294"/>
            <a:ext cx="450760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6" b="-1"/>
          <a:stretch/>
        </p:blipFill>
        <p:spPr>
          <a:xfrm>
            <a:off x="385010" y="4076380"/>
            <a:ext cx="5860906" cy="2189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Up Arrow 12"/>
          <p:cNvSpPr/>
          <p:nvPr/>
        </p:nvSpPr>
        <p:spPr>
          <a:xfrm>
            <a:off x="4269653" y="5412948"/>
            <a:ext cx="45719" cy="373487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83937" y="5158646"/>
            <a:ext cx="162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>
                <a:solidFill>
                  <a:schemeClr val="bg1">
                    <a:lumMod val="95000"/>
                  </a:schemeClr>
                </a:solidFill>
              </a:rPr>
              <a:t>برای ترسیم خطوط 90 درجه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4413757" y="5412948"/>
            <a:ext cx="96592" cy="373487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5560" y="5092071"/>
            <a:ext cx="130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>
                <a:solidFill>
                  <a:schemeClr val="bg1"/>
                </a:solidFill>
              </a:rPr>
              <a:t>برای ترسیم خطوط زاویه دار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4897" y="3472934"/>
            <a:ext cx="44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   </a:t>
            </a:r>
            <a:endParaRPr lang="en-US" dirty="0"/>
          </a:p>
        </p:txBody>
      </p:sp>
      <p:pic>
        <p:nvPicPr>
          <p:cNvPr id="18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2" t="-1702" r="17371" b="51850"/>
          <a:stretch/>
        </p:blipFill>
        <p:spPr>
          <a:xfrm>
            <a:off x="6454890" y="3998634"/>
            <a:ext cx="5084581" cy="2266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Bent Arrow 23"/>
          <p:cNvSpPr/>
          <p:nvPr/>
        </p:nvSpPr>
        <p:spPr>
          <a:xfrm>
            <a:off x="6877318" y="2949262"/>
            <a:ext cx="257579" cy="1429555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2697" y="2753150"/>
            <a:ext cx="378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dirty="0" smtClean="0"/>
              <a:t>ترسیم چند ضلعی ( </a:t>
            </a:r>
            <a:r>
              <a:rPr lang="en-US" dirty="0" smtClean="0"/>
              <a:t>(polyline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77318" y="3238830"/>
            <a:ext cx="332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dirty="0" smtClean="0"/>
              <a:t>در قسمت فرمانها هم </a:t>
            </a:r>
            <a:r>
              <a:rPr lang="en-US" dirty="0" smtClean="0"/>
              <a:t> </a:t>
            </a:r>
            <a:r>
              <a:rPr lang="fa-IR" dirty="0" smtClean="0"/>
              <a:t>  می نویسیم</a:t>
            </a:r>
            <a:r>
              <a:rPr lang="en-US" dirty="0" err="1" smtClean="0"/>
              <a:t>pline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5916" y="2211352"/>
            <a:ext cx="528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/>
              <a:t>منوی کار اتوکد) نیز انتخاب کرد .</a:t>
            </a:r>
            <a:r>
              <a:rPr lang="en-US" dirty="0" smtClean="0"/>
              <a:t>)draw</a:t>
            </a:r>
            <a:r>
              <a:rPr lang="fa-IR" dirty="0" smtClean="0"/>
              <a:t>نکته : لاین را می توان از 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5604634" y="3425138"/>
            <a:ext cx="1930370" cy="229858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7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" y="286603"/>
            <a:ext cx="6771214" cy="3924789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47331" y="286603"/>
            <a:ext cx="330987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2000">
                <a:solidFill>
                  <a:srgbClr val="002060"/>
                </a:solidFill>
              </a:rPr>
              <a:t>انتخاب نوع خط :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6264" y="1368028"/>
            <a:ext cx="346441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/>
              <a:t>  enter          </a:t>
            </a:r>
            <a:r>
              <a:rPr dirty="0" err="1" lang="en-US" smtClean="0"/>
              <a:t>Linetype</a:t>
            </a:r>
            <a:r>
              <a:rPr dirty="0" lang="en-US" smtClean="0"/>
              <a:t>  </a:t>
            </a:r>
            <a:endParaRPr dirty="0" lang="en-US"/>
          </a:p>
        </p:txBody>
      </p:sp>
      <p:sp>
        <p:nvSpPr>
          <p:cNvPr id="7" name="Left Arrow 6"/>
          <p:cNvSpPr/>
          <p:nvPr/>
        </p:nvSpPr>
        <p:spPr>
          <a:xfrm>
            <a:off x="10032642" y="1534165"/>
            <a:ext cx="412124" cy="166137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26480" y="2348379"/>
            <a:ext cx="5930721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 نوع خط را انتخاب می کنیم </a:t>
            </a:r>
            <a:r>
              <a:rPr dirty="0" lang="en-US" smtClean="0"/>
              <a:t>Load </a:t>
            </a:r>
            <a:r>
              <a:rPr dirty="0" lang="fa-IR" smtClean="0"/>
              <a:t>صفحه باز می شود که با انتخاب </a:t>
            </a:r>
            <a:endParaRPr dirty="0" lang="en-US"/>
          </a:p>
        </p:txBody>
      </p:sp>
      <p:sp>
        <p:nvSpPr>
          <p:cNvPr id="3" name="TextBox 2"/>
          <p:cNvSpPr txBox="1"/>
          <p:nvPr/>
        </p:nvSpPr>
        <p:spPr>
          <a:xfrm>
            <a:off x="7946264" y="4662152"/>
            <a:ext cx="3593206" cy="15388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 sz="2000">
                <a:solidFill>
                  <a:srgbClr val="002060"/>
                </a:solidFill>
              </a:rPr>
              <a:t>فرمان </a:t>
            </a:r>
            <a:r>
              <a:rPr dirty="0" lang="en-US" smtClean="0" sz="2000">
                <a:solidFill>
                  <a:srgbClr val="002060"/>
                </a:solidFill>
              </a:rPr>
              <a:t>:</a:t>
            </a:r>
            <a:r>
              <a:rPr dirty="0" err="1" lang="en-US" smtClean="0" sz="2000">
                <a:solidFill>
                  <a:srgbClr val="002060"/>
                </a:solidFill>
              </a:rPr>
              <a:t>cutclip</a:t>
            </a:r>
            <a:endParaRPr dirty="0" lang="fa-IR" smtClean="0" sz="2000">
              <a:solidFill>
                <a:srgbClr val="002060"/>
              </a:solidFill>
            </a:endParaRPr>
          </a:p>
          <a:p>
            <a:pPr algn="r" rtl="1"/>
            <a:endParaRPr dirty="0" lang="fa-IR" sz="2000">
              <a:solidFill>
                <a:srgbClr val="002060"/>
              </a:solidFill>
            </a:endParaRPr>
          </a:p>
          <a:p>
            <a:pPr algn="r" rtl="1"/>
            <a:r>
              <a:rPr dirty="0" lang="fa-IR" smtClean="0"/>
              <a:t>با اجرای این فرمان در ناحیه ی ترسیمی همه چیز پاک می شود .</a:t>
            </a:r>
          </a:p>
          <a:p>
            <a:pPr algn="r" rtl="1"/>
            <a:r>
              <a:rPr dirty="0" lang="fa-IR" smtClean="0"/>
              <a:t>تایپ </a:t>
            </a:r>
            <a:r>
              <a:rPr dirty="0" err="1" lang="en-US" smtClean="0"/>
              <a:t>cutclip</a:t>
            </a:r>
            <a:r>
              <a:rPr dirty="0" lang="fa-IR" smtClean="0"/>
              <a:t> اینتر انتخاب جسم اینتر</a:t>
            </a:r>
            <a:endParaRPr dirty="0"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r="-37"/>
          <a:stretch/>
        </p:blipFill>
        <p:spPr>
          <a:xfrm>
            <a:off x="862886" y="4379377"/>
            <a:ext cx="5988676" cy="221516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H="1">
            <a:off x="6516710" y="5035639"/>
            <a:ext cx="3161762" cy="540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868214" y="5756856"/>
            <a:ext cx="1532586" cy="12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78051" y="5576552"/>
            <a:ext cx="1790163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err="1" lang="en-US" smtClean="0" sz="1200">
                <a:solidFill>
                  <a:schemeClr val="bg1"/>
                </a:solidFill>
              </a:rPr>
              <a:t>Copyclip</a:t>
            </a:r>
            <a:r>
              <a:rPr dirty="0" lang="fa-IR" smtClean="0" sz="1200">
                <a:solidFill>
                  <a:schemeClr val="bg1"/>
                </a:solidFill>
              </a:rPr>
              <a:t> از اجسام کپی و در کلیپ بورد نگهداری</a:t>
            </a:r>
            <a:endParaRPr dirty="0" lang="en-US" sz="1200">
              <a:solidFill>
                <a:schemeClr val="bg1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flipV="1" rot="10800000">
            <a:off x="5422008" y="5898524"/>
            <a:ext cx="798488" cy="56667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68958" y="6326695"/>
            <a:ext cx="2653049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rtl="1"/>
            <a:r>
              <a:rPr dirty="0" lang="fa-IR" smtClean="0" sz="1200">
                <a:solidFill>
                  <a:schemeClr val="bg1"/>
                </a:solidFill>
              </a:rPr>
              <a:t>انچه در کلیپ بورد هست در اتوکد کپی می شود .</a:t>
            </a:r>
            <a:endParaRPr dirty="0"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0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4" y="1331108"/>
            <a:ext cx="7026216" cy="4022725"/>
          </a:xfrm>
        </p:spPr>
      </p:pic>
      <p:sp>
        <p:nvSpPr>
          <p:cNvPr id="4" name="TextBox 3"/>
          <p:cNvSpPr txBox="1"/>
          <p:nvPr/>
        </p:nvSpPr>
        <p:spPr>
          <a:xfrm>
            <a:off x="3683359" y="286603"/>
            <a:ext cx="7343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ضخامت دادن به </a:t>
            </a:r>
            <a:r>
              <a:rPr lang="en-US" dirty="0" smtClean="0"/>
              <a:t>polyline</a:t>
            </a:r>
          </a:p>
          <a:p>
            <a:pPr algn="r" rtl="1"/>
            <a:endParaRPr lang="en-US" dirty="0"/>
          </a:p>
          <a:p>
            <a:pPr algn="l"/>
            <a:r>
              <a:rPr lang="en-US" dirty="0" smtClean="0"/>
              <a:t>Pl       </a:t>
            </a:r>
            <a:r>
              <a:rPr lang="fa-IR" dirty="0" smtClean="0"/>
              <a:t>نقطه مبدا</a:t>
            </a:r>
            <a:r>
              <a:rPr lang="en-US" dirty="0" smtClean="0"/>
              <a:t>      w       </a:t>
            </a:r>
            <a:r>
              <a:rPr lang="fa-IR" dirty="0" smtClean="0"/>
              <a:t> دو عدد میخواهد اولی ضخامت ابتدای خط دومی ضخامت انتهای خط و سپس اینتر                                                                                        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r>
              <a:rPr lang="en-US" dirty="0" smtClean="0"/>
              <a:t>enter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032373" y="1021592"/>
            <a:ext cx="199621" cy="121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98289" y="1021592"/>
            <a:ext cx="199621" cy="121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39201" y="1021592"/>
            <a:ext cx="199621" cy="121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53059" y="4713668"/>
            <a:ext cx="334851" cy="296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55126" y="2104233"/>
            <a:ext cx="461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dirty="0" smtClean="0"/>
              <a:t>چنانکه بخواهیم ضخامت خط به یک اندازه  باشد بعد از  </a:t>
            </a:r>
            <a:r>
              <a:rPr lang="en-US" dirty="0"/>
              <a:t>w</a:t>
            </a:r>
          </a:p>
          <a:p>
            <a:pPr algn="l" rtl="1"/>
            <a:r>
              <a:rPr lang="fa-IR" dirty="0" smtClean="0"/>
              <a:t> ضخامت خط را مشخص کرده و دوبار اینتر می زنیم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55126" y="3106297"/>
            <a:ext cx="461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اگر بخواهیم پلی لاین بدون ضخامت باشه و به حالت قبلی برگرده از دستور زیر استفاده می کنیم :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78788" y="4108361"/>
            <a:ext cx="344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   </a:t>
            </a:r>
            <a:r>
              <a:rPr lang="fa-IR" dirty="0" smtClean="0"/>
              <a:t>کلیک در صفحه   </a:t>
            </a:r>
            <a:r>
              <a:rPr lang="en-US" dirty="0" smtClean="0"/>
              <a:t>      w         </a:t>
            </a:r>
            <a:r>
              <a:rPr lang="fa-IR" dirty="0" smtClean="0"/>
              <a:t>صفر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894749" y="4275786"/>
            <a:ext cx="115910" cy="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440648" y="4293027"/>
            <a:ext cx="115910" cy="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0014182" y="4260830"/>
            <a:ext cx="173006" cy="79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835684" y="3200802"/>
            <a:ext cx="128789" cy="1416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835685" y="2285730"/>
            <a:ext cx="128789" cy="1416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50438" y="53556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یک کمان با ضخامت ترسیم می ←</a:t>
            </a:r>
            <a:r>
              <a:rPr lang="en-US" dirty="0"/>
              <a:t>A </a:t>
            </a:r>
            <a:r>
              <a:rPr lang="fa-IR" dirty="0"/>
              <a:t>در صفحه کلیک کنیم سپس ←</a:t>
            </a:r>
            <a:r>
              <a:rPr lang="en-US" dirty="0"/>
              <a:t>PL</a:t>
            </a:r>
            <a:r>
              <a:rPr lang="fa-IR" dirty="0"/>
              <a:t>اگر بعد از شود.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0099" y="59637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</a:t>
            </a:r>
            <a:r>
              <a:rPr lang="fa-IR" dirty="0"/>
              <a:t>و اگر بخواهیم کمان دوباره به خط تبدیل شود اگر بعد از   بزنیم و طول مورد نظر را تایپ ←</a:t>
            </a:r>
            <a:r>
              <a:rPr lang="en-US" dirty="0"/>
              <a:t>L </a:t>
            </a:r>
            <a:r>
              <a:rPr lang="fa-IR" dirty="0"/>
              <a:t>در صفحه کلیک کنیم و سپس ← </a:t>
            </a:r>
            <a:r>
              <a:rPr lang="en-US" dirty="0"/>
              <a:t>PL </a:t>
            </a:r>
            <a:r>
              <a:rPr lang="fa-IR" dirty="0"/>
              <a:t>کنیم, یک خط به موازات آخرین خط ترسیمی ما می کشد.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7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dirty="0" lang="en-US" smtClean="0" sz="1800"/>
              <a:t>  enter        Units </a:t>
            </a:r>
            <a:endParaRPr dirty="0" lang="en-US" sz="1800"/>
          </a:p>
        </p:txBody>
      </p:sp>
      <p:pic>
        <p:nvPicPr>
          <p:cNvPr id="6" name="Content Placeholder 5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235932"/>
            <a:ext cx="5834130" cy="3524699"/>
          </a:xfrm>
        </p:spPr>
      </p:pic>
      <p:sp>
        <p:nvSpPr>
          <p:cNvPr id="7" name="TextBox 6"/>
          <p:cNvSpPr txBox="1"/>
          <p:nvPr/>
        </p:nvSpPr>
        <p:spPr>
          <a:xfrm>
            <a:off x="7660715" y="286603"/>
            <a:ext cx="3554569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2000">
                <a:solidFill>
                  <a:srgbClr val="002060"/>
                </a:solidFill>
              </a:rPr>
              <a:t>انتخاب واحد ترسیم :</a:t>
            </a:r>
            <a:endParaRPr dirty="0" lang="en-US" sz="2000">
              <a:solidFill>
                <a:srgbClr val="00206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0277341" y="1493948"/>
            <a:ext cx="283335" cy="128789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0319" y="1939518"/>
            <a:ext cx="349496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/>
              <a:t>صفحه ای باز میشود که در ان واحد مورد نظر را انتخاب می کنیم .</a:t>
            </a:r>
            <a:endParaRPr dirty="0" lang="en-US"/>
          </a:p>
        </p:txBody>
      </p:sp>
      <p:sp>
        <p:nvSpPr>
          <p:cNvPr id="10" name="TextBox 9"/>
          <p:cNvSpPr txBox="1"/>
          <p:nvPr/>
        </p:nvSpPr>
        <p:spPr>
          <a:xfrm>
            <a:off x="2369144" y="1199706"/>
            <a:ext cx="86288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400">
                <a:solidFill>
                  <a:schemeClr val="bg1"/>
                </a:solidFill>
              </a:rPr>
              <a:t>طول</a:t>
            </a:r>
            <a:endParaRPr dirty="0" lang="en-US" sz="14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3609" y="1186171"/>
            <a:ext cx="86288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400">
                <a:solidFill>
                  <a:schemeClr val="bg1"/>
                </a:solidFill>
              </a:rPr>
              <a:t>زاویه</a:t>
            </a:r>
            <a:endParaRPr dirty="0" lang="en-US" sz="14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257" y="1788031"/>
            <a:ext cx="862885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1600">
                <a:solidFill>
                  <a:schemeClr val="bg1"/>
                </a:solidFill>
              </a:rPr>
              <a:t>واحد</a:t>
            </a:r>
            <a:endParaRPr dirty="0" lang="en-US" sz="16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0318" y="4488996"/>
            <a:ext cx="3554569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2000">
                <a:solidFill>
                  <a:srgbClr val="002060"/>
                </a:solidFill>
              </a:rPr>
              <a:t>انتخاب مقیاس ترسیم :</a:t>
            </a:r>
            <a:endParaRPr dirty="0" lang="en-US" sz="200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" r="-555"/>
          <a:stretch/>
        </p:blipFill>
        <p:spPr>
          <a:xfrm>
            <a:off x="2195849" y="3889420"/>
            <a:ext cx="4282225" cy="284623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125508" y="6503832"/>
            <a:ext cx="321972" cy="33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" y="295901"/>
            <a:ext cx="5005680" cy="3112103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37372" y="172010"/>
            <a:ext cx="223455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rtl="1"/>
            <a:r>
              <a:rPr dirty="0" lang="fa-IR" smtClean="0">
                <a:solidFill>
                  <a:srgbClr val="002060"/>
                </a:solidFill>
              </a:rPr>
              <a:t>پاک کردن </a:t>
            </a:r>
            <a:r>
              <a:rPr dirty="0" lang="en-US" smtClean="0">
                <a:solidFill>
                  <a:srgbClr val="002060"/>
                </a:solidFill>
              </a:rPr>
              <a:t>(EARASE)</a:t>
            </a:r>
            <a:endParaRPr dirty="0" lang="en-US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40842" y="461035"/>
            <a:ext cx="164422" cy="16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23053" y="2853746"/>
            <a:ext cx="328845" cy="374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62696" y="770019"/>
            <a:ext cx="412123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en-US" smtClean="0"/>
              <a:t>Earase</a:t>
            </a:r>
            <a:r>
              <a:rPr dirty="0" lang="en-US" smtClean="0"/>
              <a:t> (e)      enter     </a:t>
            </a:r>
            <a:r>
              <a:rPr dirty="0" lang="fa-IR" smtClean="0"/>
              <a:t>    انتخاب شی</a:t>
            </a:r>
            <a:r>
              <a:rPr dirty="0" lang="en-US" smtClean="0"/>
              <a:t>  enter</a:t>
            </a:r>
            <a:endParaRPr dirty="0" lang="en-US"/>
          </a:p>
        </p:txBody>
      </p:sp>
      <p:sp>
        <p:nvSpPr>
          <p:cNvPr id="15" name="Right Arrow 14"/>
          <p:cNvSpPr/>
          <p:nvPr/>
        </p:nvSpPr>
        <p:spPr>
          <a:xfrm>
            <a:off x="7857398" y="954685"/>
            <a:ext cx="199621" cy="121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623694" y="954685"/>
            <a:ext cx="199621" cy="121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9753814" y="951376"/>
            <a:ext cx="199621" cy="121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62885" y="3490603"/>
            <a:ext cx="4809039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fa-IR" smtClean="0" sz="2000">
                <a:solidFill>
                  <a:srgbClr val="002060"/>
                </a:solidFill>
              </a:rPr>
              <a:t>روشن و خاموش کردن نماد دستگاه مختصات :</a:t>
            </a:r>
            <a:endParaRPr dirty="0" lang="en-US" smtClean="0" sz="2000">
              <a:solidFill>
                <a:srgbClr val="002060"/>
              </a:solidFill>
            </a:endParaRPr>
          </a:p>
          <a:p>
            <a:pPr algn="r"/>
            <a:endParaRPr dirty="0" lang="en-US" sz="2000">
              <a:solidFill>
                <a:srgbClr val="002060"/>
              </a:solidFill>
            </a:endParaRPr>
          </a:p>
          <a:p>
            <a:pPr algn="r"/>
            <a:r>
              <a:rPr dirty="0" lang="fa-IR" smtClean="0" sz="2000"/>
              <a:t> </a:t>
            </a:r>
            <a:r>
              <a:rPr dirty="0" lang="en-US" sz="2000"/>
              <a:t>enter</a:t>
            </a:r>
            <a:r>
              <a:rPr dirty="0" lang="fa-IR" sz="2000"/>
              <a:t>         </a:t>
            </a:r>
            <a:r>
              <a:rPr dirty="0" lang="en-US" sz="2000"/>
              <a:t>off/on         </a:t>
            </a:r>
            <a:r>
              <a:rPr dirty="0" err="1" lang="en-US" sz="2000"/>
              <a:t>ucsicon</a:t>
            </a:r>
            <a:r>
              <a:rPr dirty="0" lang="en-US" sz="2000"/>
              <a:t>  .1 </a:t>
            </a:r>
            <a:endParaRPr dirty="0" lang="en-US" sz="200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 r="-46"/>
          <a:stretch/>
        </p:blipFill>
        <p:spPr>
          <a:xfrm>
            <a:off x="333105" y="3918325"/>
            <a:ext cx="4605876" cy="2047741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333104" y="4858843"/>
            <a:ext cx="879695" cy="800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9905190" y="4313114"/>
            <a:ext cx="321972" cy="152828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8648836" y="4313114"/>
            <a:ext cx="321972" cy="152828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57208" y="5227435"/>
            <a:ext cx="351471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 smtClean="0"/>
              <a:t>view</a:t>
            </a:r>
            <a:r>
              <a:rPr dirty="0" lang="fa-IR" smtClean="0"/>
              <a:t>انتخاب از </a:t>
            </a:r>
            <a:r>
              <a:rPr dirty="0" lang="en-US" smtClean="0"/>
              <a:t>  .2</a:t>
            </a:r>
            <a:endParaRPr dirty="0"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r="39"/>
          <a:stretch/>
        </p:blipFill>
        <p:spPr>
          <a:xfrm>
            <a:off x="6061823" y="4659425"/>
            <a:ext cx="3275360" cy="160355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8281115" y="4770761"/>
            <a:ext cx="342579" cy="303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01555" y="4942195"/>
            <a:ext cx="463639" cy="426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1437</TotalTime>
  <Words>2303</Words>
  <Application>Microsoft Office PowerPoint</Application>
  <PresentationFormat>Widescreen</PresentationFormat>
  <Paragraphs>316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نوشتن فرمانها در قسمت فرمانها   انتخاب برخی فرمانها از قسمت منوی کار اتوکد</vt:lpstr>
      <vt:lpstr>PowerPoint Presentation</vt:lpstr>
      <vt:lpstr>PowerPoint Presentation</vt:lpstr>
      <vt:lpstr>PowerPoint Presentation</vt:lpstr>
      <vt:lpstr>  enter        Units </vt:lpstr>
      <vt:lpstr>PowerPoint Presentation</vt:lpstr>
      <vt:lpstr>شیوه اول : نقطه مبدا را مشخص و با ماوس طول وعرض مشخص می کنیم</vt:lpstr>
      <vt:lpstr>ترسیم مستطیل با گوشه های پخ خورده :    ترسیم مستطیل ←  پخ y و عرض x  طول ←C ←Rec  </vt:lpstr>
      <vt:lpstr>ترسیم مستطیل با ضخامت دلخواه:     ←  اندازه ضخامت ←  ترسیم مستطیلw ← Rec  </vt:lpstr>
      <vt:lpstr>حرف </vt:lpstr>
      <vt:lpstr>:)Arcترسیم کمان (  </vt:lpstr>
      <vt:lpstr>    :)ellipseترسیم بیضی (</vt:lpstr>
      <vt:lpstr> :) fillفرمان توپرسازی (</vt:lpstr>
      <vt:lpstr>PowerPoint Presentation</vt:lpstr>
      <vt:lpstr>قیچی (:(trim</vt:lpstr>
      <vt:lpstr>PowerPoint Presentation</vt:lpstr>
      <vt:lpstr>:)ray)نیم خط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129</cp:revision>
  <dcterms:created xsi:type="dcterms:W3CDTF">2018-12-17T09:32:37Z</dcterms:created>
  <dcterms:modified xsi:type="dcterms:W3CDTF">2019-01-07T12:46:06Z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2003406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